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sldIdLst>
    <p:sldId id="256" r:id="rId2"/>
    <p:sldId id="257" r:id="rId3"/>
    <p:sldId id="258" r:id="rId4"/>
    <p:sldId id="259" r:id="rId5"/>
    <p:sldId id="261" r:id="rId6"/>
    <p:sldId id="262" r:id="rId7"/>
    <p:sldId id="263" r:id="rId8"/>
    <p:sldId id="265" r:id="rId9"/>
    <p:sldId id="281" r:id="rId10"/>
    <p:sldId id="282" r:id="rId11"/>
    <p:sldId id="283" r:id="rId12"/>
    <p:sldId id="286" r:id="rId13"/>
    <p:sldId id="290" r:id="rId14"/>
    <p:sldId id="291" r:id="rId15"/>
    <p:sldId id="316" r:id="rId16"/>
    <p:sldId id="317" r:id="rId17"/>
    <p:sldId id="320" r:id="rId18"/>
    <p:sldId id="321" r:id="rId19"/>
    <p:sldId id="328" r:id="rId20"/>
    <p:sldId id="327" r:id="rId21"/>
    <p:sldId id="296" r:id="rId22"/>
    <p:sldId id="297" r:id="rId23"/>
    <p:sldId id="329" r:id="rId24"/>
    <p:sldId id="330" r:id="rId25"/>
    <p:sldId id="331" r:id="rId26"/>
    <p:sldId id="302" r:id="rId27"/>
    <p:sldId id="332" r:id="rId28"/>
    <p:sldId id="333" r:id="rId29"/>
    <p:sldId id="334" r:id="rId30"/>
    <p:sldId id="343" r:id="rId31"/>
    <p:sldId id="345" r:id="rId32"/>
    <p:sldId id="344" r:id="rId33"/>
    <p:sldId id="347" r:id="rId34"/>
    <p:sldId id="348" r:id="rId35"/>
    <p:sldId id="349" r:id="rId36"/>
    <p:sldId id="335" r:id="rId37"/>
    <p:sldId id="352" r:id="rId38"/>
    <p:sldId id="353" r:id="rId39"/>
    <p:sldId id="357" r:id="rId40"/>
    <p:sldId id="359" r:id="rId41"/>
    <p:sldId id="362" r:id="rId42"/>
    <p:sldId id="364" r:id="rId43"/>
    <p:sldId id="366" r:id="rId44"/>
    <p:sldId id="276" r:id="rId45"/>
    <p:sldId id="306" r:id="rId46"/>
    <p:sldId id="308" r:id="rId47"/>
    <p:sldId id="336" r:id="rId48"/>
    <p:sldId id="337" r:id="rId49"/>
    <p:sldId id="309" r:id="rId50"/>
    <p:sldId id="292" r:id="rId51"/>
    <p:sldId id="310" r:id="rId52"/>
    <p:sldId id="341" r:id="rId53"/>
    <p:sldId id="311" r:id="rId54"/>
    <p:sldId id="278" r:id="rId55"/>
    <p:sldId id="293" r:id="rId56"/>
    <p:sldId id="294" r:id="rId57"/>
    <p:sldId id="342" r:id="rId58"/>
    <p:sldId id="279" r:id="rId59"/>
  </p:sldIdLst>
  <p:sldSz cx="10680700" cy="7556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49262"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449262"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449262"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449262"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449262"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Calibri"/>
        <a:ea typeface="Calibri"/>
        <a:cs typeface="Calibri"/>
        <a:sym typeface="Calibri"/>
      </a:defRPr>
    </a:lvl5pPr>
    <a:lvl6pPr marL="0" marR="0" indent="0" algn="l" defTabSz="449262"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Calibri"/>
        <a:ea typeface="Calibri"/>
        <a:cs typeface="Calibri"/>
        <a:sym typeface="Calibri"/>
      </a:defRPr>
    </a:lvl6pPr>
    <a:lvl7pPr marL="0" marR="0" indent="0" algn="l" defTabSz="449262"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Calibri"/>
        <a:ea typeface="Calibri"/>
        <a:cs typeface="Calibri"/>
        <a:sym typeface="Calibri"/>
      </a:defRPr>
    </a:lvl7pPr>
    <a:lvl8pPr marL="0" marR="0" indent="0" algn="l" defTabSz="449262"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Calibri"/>
        <a:ea typeface="Calibri"/>
        <a:cs typeface="Calibri"/>
        <a:sym typeface="Calibri"/>
      </a:defRPr>
    </a:lvl8pPr>
    <a:lvl9pPr marL="0" marR="0" indent="0" algn="l" defTabSz="449262"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15:guide id="1" orient="horz" pos="2380">
          <p15:clr>
            <a:srgbClr val="A4A3A4"/>
          </p15:clr>
        </p15:guide>
        <p15:guide id="2" pos="33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a:tcStyle>
        <a:tcBdr/>
        <a:fill>
          <a:solidFill>
            <a:srgbClr val="E6F6EF"/>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5380" autoAdjust="0"/>
  </p:normalViewPr>
  <p:slideViewPr>
    <p:cSldViewPr snapToGrid="0">
      <p:cViewPr varScale="1">
        <p:scale>
          <a:sx n="82" d="100"/>
          <a:sy n="82" d="100"/>
        </p:scale>
        <p:origin x="1254" y="78"/>
      </p:cViewPr>
      <p:guideLst>
        <p:guide orient="horz" pos="2380"/>
        <p:guide pos="3364"/>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Shape 25"/>
          <p:cNvSpPr>
            <a:spLocks noGrp="1" noRot="1" noChangeAspect="1"/>
          </p:cNvSpPr>
          <p:nvPr>
            <p:ph type="sldImg"/>
          </p:nvPr>
        </p:nvSpPr>
        <p:spPr>
          <a:xfrm>
            <a:off x="1143000" y="685800"/>
            <a:ext cx="4572000" cy="3429000"/>
          </a:xfrm>
          <a:prstGeom prst="rect">
            <a:avLst/>
          </a:prstGeom>
        </p:spPr>
        <p:txBody>
          <a:bodyPr/>
          <a:lstStyle/>
          <a:p>
            <a:endParaRPr/>
          </a:p>
        </p:txBody>
      </p:sp>
      <p:sp>
        <p:nvSpPr>
          <p:cNvPr id="26" name="Shape 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49262" latinLnBrk="0">
      <a:spcBef>
        <a:spcPts val="400"/>
      </a:spcBef>
      <a:defRPr sz="1200">
        <a:latin typeface="+mj-lt"/>
        <a:ea typeface="+mj-ea"/>
        <a:cs typeface="+mj-cs"/>
        <a:sym typeface="Times New Roman"/>
      </a:defRPr>
    </a:lvl1pPr>
    <a:lvl2pPr indent="228600" defTabSz="449262" latinLnBrk="0">
      <a:spcBef>
        <a:spcPts val="400"/>
      </a:spcBef>
      <a:defRPr sz="1200">
        <a:latin typeface="+mj-lt"/>
        <a:ea typeface="+mj-ea"/>
        <a:cs typeface="+mj-cs"/>
        <a:sym typeface="Times New Roman"/>
      </a:defRPr>
    </a:lvl2pPr>
    <a:lvl3pPr indent="457200" defTabSz="449262" latinLnBrk="0">
      <a:spcBef>
        <a:spcPts val="400"/>
      </a:spcBef>
      <a:defRPr sz="1200">
        <a:latin typeface="+mj-lt"/>
        <a:ea typeface="+mj-ea"/>
        <a:cs typeface="+mj-cs"/>
        <a:sym typeface="Times New Roman"/>
      </a:defRPr>
    </a:lvl3pPr>
    <a:lvl4pPr indent="685800" defTabSz="449262" latinLnBrk="0">
      <a:spcBef>
        <a:spcPts val="400"/>
      </a:spcBef>
      <a:defRPr sz="1200">
        <a:latin typeface="+mj-lt"/>
        <a:ea typeface="+mj-ea"/>
        <a:cs typeface="+mj-cs"/>
        <a:sym typeface="Times New Roman"/>
      </a:defRPr>
    </a:lvl4pPr>
    <a:lvl5pPr indent="914400" defTabSz="449262" latinLnBrk="0">
      <a:spcBef>
        <a:spcPts val="400"/>
      </a:spcBef>
      <a:defRPr sz="1200">
        <a:latin typeface="+mj-lt"/>
        <a:ea typeface="+mj-ea"/>
        <a:cs typeface="+mj-cs"/>
        <a:sym typeface="Times New Roman"/>
      </a:defRPr>
    </a:lvl5pPr>
    <a:lvl6pPr indent="1143000" defTabSz="449262" latinLnBrk="0">
      <a:spcBef>
        <a:spcPts val="400"/>
      </a:spcBef>
      <a:defRPr sz="1200">
        <a:latin typeface="+mj-lt"/>
        <a:ea typeface="+mj-ea"/>
        <a:cs typeface="+mj-cs"/>
        <a:sym typeface="Times New Roman"/>
      </a:defRPr>
    </a:lvl6pPr>
    <a:lvl7pPr indent="1371600" defTabSz="449262" latinLnBrk="0">
      <a:spcBef>
        <a:spcPts val="400"/>
      </a:spcBef>
      <a:defRPr sz="1200">
        <a:latin typeface="+mj-lt"/>
        <a:ea typeface="+mj-ea"/>
        <a:cs typeface="+mj-cs"/>
        <a:sym typeface="Times New Roman"/>
      </a:defRPr>
    </a:lvl7pPr>
    <a:lvl8pPr indent="1600200" defTabSz="449262" latinLnBrk="0">
      <a:spcBef>
        <a:spcPts val="400"/>
      </a:spcBef>
      <a:defRPr sz="1200">
        <a:latin typeface="+mj-lt"/>
        <a:ea typeface="+mj-ea"/>
        <a:cs typeface="+mj-cs"/>
        <a:sym typeface="Times New Roman"/>
      </a:defRPr>
    </a:lvl8pPr>
    <a:lvl9pPr indent="1828800" defTabSz="449262" latinLnBrk="0">
      <a:spcBef>
        <a:spcPts val="400"/>
      </a:spcBef>
      <a:defRPr sz="1200">
        <a:latin typeface="+mj-lt"/>
        <a:ea typeface="+mj-ea"/>
        <a:cs typeface="+mj-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endParaRPr lang="pt-B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r>
              <a:rPr lang="pt-BR" dirty="0"/>
              <a:t>Aberto = Agregação</a:t>
            </a:r>
          </a:p>
          <a:p>
            <a:r>
              <a:rPr lang="pt-BR" dirty="0"/>
              <a:t>Fechado = Composição</a:t>
            </a:r>
          </a:p>
          <a:p>
            <a:endParaRPr lang="pt-BR" dirty="0"/>
          </a:p>
        </p:txBody>
      </p:sp>
    </p:spTree>
    <p:extLst>
      <p:ext uri="{BB962C8B-B14F-4D97-AF65-F5344CB8AC3E}">
        <p14:creationId xmlns:p14="http://schemas.microsoft.com/office/powerpoint/2010/main" val="2318231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r>
              <a:rPr lang="pt-BR" dirty="0"/>
              <a:t>Aberto = Agregação</a:t>
            </a:r>
          </a:p>
          <a:p>
            <a:r>
              <a:rPr lang="pt-BR" dirty="0"/>
              <a:t>Fechado = Composição</a:t>
            </a:r>
          </a:p>
          <a:p>
            <a:endParaRPr lang="pt-BR" dirty="0"/>
          </a:p>
        </p:txBody>
      </p:sp>
    </p:spTree>
    <p:extLst>
      <p:ext uri="{BB962C8B-B14F-4D97-AF65-F5344CB8AC3E}">
        <p14:creationId xmlns:p14="http://schemas.microsoft.com/office/powerpoint/2010/main" val="2678917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endParaRPr lang="pt-BR" dirty="0"/>
          </a:p>
        </p:txBody>
      </p:sp>
    </p:spTree>
    <p:extLst>
      <p:ext uri="{BB962C8B-B14F-4D97-AF65-F5344CB8AC3E}">
        <p14:creationId xmlns:p14="http://schemas.microsoft.com/office/powerpoint/2010/main" val="1241179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r>
              <a:rPr lang="pt-BR" dirty="0"/>
              <a:t>A arquitetura SOFEA (Service </a:t>
            </a:r>
            <a:r>
              <a:rPr lang="pt-BR" dirty="0" err="1"/>
              <a:t>Oriented</a:t>
            </a:r>
            <a:r>
              <a:rPr lang="pt-BR" dirty="0"/>
              <a:t> </a:t>
            </a:r>
            <a:r>
              <a:rPr lang="pt-BR" dirty="0" err="1"/>
              <a:t>to</a:t>
            </a:r>
            <a:r>
              <a:rPr lang="pt-BR" dirty="0"/>
              <a:t> Front-</a:t>
            </a:r>
            <a:r>
              <a:rPr lang="pt-BR" dirty="0" err="1"/>
              <a:t>End</a:t>
            </a:r>
            <a:r>
              <a:rPr lang="pt-BR" dirty="0"/>
              <a:t> </a:t>
            </a:r>
            <a:r>
              <a:rPr lang="pt-BR" dirty="0" err="1"/>
              <a:t>Architecture</a:t>
            </a:r>
            <a:r>
              <a:rPr lang="pt-BR" dirty="0"/>
              <a:t>,</a:t>
            </a:r>
          </a:p>
          <a:p>
            <a:r>
              <a:rPr lang="pt-BR" dirty="0"/>
              <a:t>ou seja, Service Orientado ao </a:t>
            </a:r>
            <a:r>
              <a:rPr lang="pt-BR" dirty="0" err="1"/>
              <a:t>Frontend</a:t>
            </a:r>
            <a:r>
              <a:rPr lang="pt-BR" dirty="0"/>
              <a:t>) diverge dos modelos mais tradicionais onde tínhamos na mesma aplicação (ou projeto), tanto o </a:t>
            </a:r>
            <a:r>
              <a:rPr lang="pt-BR" dirty="0" err="1"/>
              <a:t>frontend</a:t>
            </a:r>
            <a:r>
              <a:rPr lang="pt-BR" dirty="0"/>
              <a:t>, quanto o </a:t>
            </a:r>
            <a:r>
              <a:rPr lang="pt-BR" dirty="0" err="1"/>
              <a:t>backend</a:t>
            </a:r>
            <a:r>
              <a:rPr lang="pt-BR" dirty="0"/>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endParaRPr lang="pt-BR" dirty="0"/>
          </a:p>
        </p:txBody>
      </p:sp>
    </p:spTree>
    <p:extLst>
      <p:ext uri="{BB962C8B-B14F-4D97-AF65-F5344CB8AC3E}">
        <p14:creationId xmlns:p14="http://schemas.microsoft.com/office/powerpoint/2010/main" val="3518109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endParaRPr lang="pt-BR" dirty="0"/>
          </a:p>
        </p:txBody>
      </p:sp>
    </p:spTree>
    <p:extLst>
      <p:ext uri="{BB962C8B-B14F-4D97-AF65-F5344CB8AC3E}">
        <p14:creationId xmlns:p14="http://schemas.microsoft.com/office/powerpoint/2010/main" val="3932119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endParaRPr lang="pt-BR" dirty="0"/>
          </a:p>
        </p:txBody>
      </p:sp>
    </p:spTree>
    <p:extLst>
      <p:ext uri="{BB962C8B-B14F-4D97-AF65-F5344CB8AC3E}">
        <p14:creationId xmlns:p14="http://schemas.microsoft.com/office/powerpoint/2010/main" val="1939858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r>
              <a:rPr lang="pt-BR" dirty="0"/>
              <a:t>Próximo tópico</a:t>
            </a:r>
            <a:r>
              <a:rPr lang="pt-BR"/>
              <a:t>: Segurança</a:t>
            </a:r>
            <a:endParaRPr lang="pt-BR" dirty="0"/>
          </a:p>
        </p:txBody>
      </p:sp>
    </p:spTree>
    <p:extLst>
      <p:ext uri="{BB962C8B-B14F-4D97-AF65-F5344CB8AC3E}">
        <p14:creationId xmlns:p14="http://schemas.microsoft.com/office/powerpoint/2010/main" val="3143993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r>
              <a:rPr lang="pt-BR" dirty="0" err="1"/>
              <a:t>Serverless</a:t>
            </a:r>
            <a:r>
              <a:rPr lang="pt-BR" dirty="0"/>
              <a:t> = não mantém o estado ou conexão do cliente;</a:t>
            </a:r>
          </a:p>
          <a:p>
            <a:r>
              <a:rPr lang="pt-BR" dirty="0"/>
              <a:t>JWT é trafegado no header para verificar as políticas de autorização do usuário, ou seja, define aquilo que o usuário pode ver, criar, atualizar ou deletar dentro da aplicação, com base na implementação de um filtro;</a:t>
            </a:r>
          </a:p>
        </p:txBody>
      </p:sp>
    </p:spTree>
    <p:extLst>
      <p:ext uri="{BB962C8B-B14F-4D97-AF65-F5344CB8AC3E}">
        <p14:creationId xmlns:p14="http://schemas.microsoft.com/office/powerpoint/2010/main" val="3185861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r>
              <a:rPr lang="pt-BR" dirty="0"/>
              <a:t>No caso, como foi utilizado um banco não-relacionado como o </a:t>
            </a:r>
            <a:r>
              <a:rPr lang="pt-BR" dirty="0" err="1"/>
              <a:t>MongoDB</a:t>
            </a:r>
            <a:r>
              <a:rPr lang="pt-BR" dirty="0"/>
              <a:t>, temos um Documento, e não uma entidade de fato;</a:t>
            </a:r>
          </a:p>
          <a:p>
            <a:r>
              <a:rPr lang="pt-BR" dirty="0"/>
              <a:t>Anotação @Id: podemos marcar qual atributo representa o nosso identificador</a:t>
            </a:r>
          </a:p>
          <a:p>
            <a:r>
              <a:rPr lang="pt-BR" dirty="0"/>
              <a:t>Anotação @</a:t>
            </a:r>
            <a:r>
              <a:rPr lang="pt-BR" dirty="0" err="1"/>
              <a:t>DBRef</a:t>
            </a:r>
            <a:r>
              <a:rPr lang="pt-BR" dirty="0"/>
              <a:t>: podemos marcar se o atributo é uma referência a outra entidade (documento) no banco.</a:t>
            </a:r>
          </a:p>
          <a:p>
            <a:r>
              <a:rPr lang="pt-BR" dirty="0"/>
              <a:t>Anotação @</a:t>
            </a:r>
            <a:r>
              <a:rPr lang="pt-BR" dirty="0" err="1"/>
              <a:t>TextIndexed</a:t>
            </a:r>
            <a:r>
              <a:rPr lang="pt-BR" dirty="0"/>
              <a:t>: é possível mapear os campos de texto que serão indexados para poder serem facilmente pesquisados</a:t>
            </a:r>
          </a:p>
        </p:txBody>
      </p:sp>
    </p:spTree>
    <p:extLst>
      <p:ext uri="{BB962C8B-B14F-4D97-AF65-F5344CB8AC3E}">
        <p14:creationId xmlns:p14="http://schemas.microsoft.com/office/powerpoint/2010/main" val="2097269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endParaRPr lang="pt-BR" dirty="0"/>
          </a:p>
        </p:txBody>
      </p:sp>
    </p:spTree>
    <p:extLst>
      <p:ext uri="{BB962C8B-B14F-4D97-AF65-F5344CB8AC3E}">
        <p14:creationId xmlns:p14="http://schemas.microsoft.com/office/powerpoint/2010/main" val="4191045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r>
              <a:rPr lang="pt-BR" dirty="0" err="1"/>
              <a:t>Serverless</a:t>
            </a:r>
            <a:r>
              <a:rPr lang="pt-BR" dirty="0"/>
              <a:t> = não mantém o estado ou conexão do cliente;</a:t>
            </a:r>
          </a:p>
          <a:p>
            <a:r>
              <a:rPr lang="pt-BR" dirty="0"/>
              <a:t>JWT é trafegado no header para verificar as políticas de autorização do usuário, ou seja, define aquilo que o usuário pode ver, criar, atualizar ou deletar dentro da aplicação, com base na implementação de um filtro;</a:t>
            </a:r>
          </a:p>
        </p:txBody>
      </p:sp>
    </p:spTree>
    <p:extLst>
      <p:ext uri="{BB962C8B-B14F-4D97-AF65-F5344CB8AC3E}">
        <p14:creationId xmlns:p14="http://schemas.microsoft.com/office/powerpoint/2010/main" val="2612720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r>
              <a:rPr lang="pt-BR" dirty="0"/>
              <a:t>Abordar a classe </a:t>
            </a:r>
            <a:r>
              <a:rPr lang="pt-BR" dirty="0" err="1"/>
              <a:t>CapituloService</a:t>
            </a:r>
            <a:r>
              <a:rPr lang="pt-BR" dirty="0"/>
              <a:t>, que possui dois métodos específicos, para adicionar ou remover uma missão à um capítulo</a:t>
            </a:r>
          </a:p>
          <a:p>
            <a:r>
              <a:rPr lang="pt-BR" dirty="0"/>
              <a:t>(respectivamente os métodos </a:t>
            </a:r>
            <a:r>
              <a:rPr lang="pt-BR" dirty="0" err="1"/>
              <a:t>addMissao</a:t>
            </a:r>
            <a:r>
              <a:rPr lang="pt-BR" dirty="0"/>
              <a:t> e </a:t>
            </a:r>
            <a:r>
              <a:rPr lang="pt-BR" dirty="0" err="1"/>
              <a:t>removMissao</a:t>
            </a:r>
            <a:r>
              <a:rPr lang="pt-BR" dirty="0"/>
              <a:t>).</a:t>
            </a:r>
          </a:p>
          <a:p>
            <a:r>
              <a:rPr lang="pt-BR" dirty="0"/>
              <a:t>Enquanto os demais métodos são comuns a todos os outros recursos, ou seja, cada </a:t>
            </a:r>
            <a:r>
              <a:rPr lang="pt-BR" dirty="0" err="1"/>
              <a:t>service</a:t>
            </a:r>
            <a:r>
              <a:rPr lang="pt-BR" dirty="0"/>
              <a:t> implementa essas mesmas</a:t>
            </a:r>
          </a:p>
          <a:p>
            <a:r>
              <a:rPr lang="pt-BR" dirty="0"/>
              <a:t>funcionalidades.</a:t>
            </a:r>
          </a:p>
        </p:txBody>
      </p:sp>
    </p:spTree>
    <p:extLst>
      <p:ext uri="{BB962C8B-B14F-4D97-AF65-F5344CB8AC3E}">
        <p14:creationId xmlns:p14="http://schemas.microsoft.com/office/powerpoint/2010/main" val="4082333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r>
              <a:rPr lang="pt-BR" dirty="0"/>
              <a:t>Controle também chamado de Recurso;</a:t>
            </a:r>
          </a:p>
          <a:p>
            <a:r>
              <a:rPr lang="pt-BR" dirty="0" err="1"/>
              <a:t>Endpoint</a:t>
            </a:r>
            <a:r>
              <a:rPr lang="pt-BR" dirty="0"/>
              <a:t>, ponto de toque, ponto onde se interage de fato com o sistema;</a:t>
            </a:r>
          </a:p>
          <a:p>
            <a:r>
              <a:rPr lang="pt-BR" dirty="0" err="1"/>
              <a:t>FindById</a:t>
            </a:r>
            <a:r>
              <a:rPr lang="pt-BR" dirty="0"/>
              <a:t> = Que tem como finalidade retornar um recurso de acordo com o ID passado;</a:t>
            </a:r>
          </a:p>
          <a:p>
            <a:r>
              <a:rPr lang="pt-BR" dirty="0" err="1"/>
              <a:t>Insert</a:t>
            </a:r>
            <a:r>
              <a:rPr lang="pt-BR" dirty="0"/>
              <a:t> = Que tem como finalidade incluir um novo recurso;</a:t>
            </a:r>
          </a:p>
          <a:p>
            <a:r>
              <a:rPr lang="pt-BR" dirty="0"/>
              <a:t>Update = Que tem como finalidade atualizar um recurso;</a:t>
            </a:r>
          </a:p>
          <a:p>
            <a:r>
              <a:rPr lang="pt-BR" dirty="0" err="1"/>
              <a:t>FindPageByCriador</a:t>
            </a:r>
            <a:r>
              <a:rPr lang="pt-BR" dirty="0"/>
              <a:t> = Que tem como finalidade retornar uma paginação com o recurso de acordo com o criador;</a:t>
            </a:r>
          </a:p>
          <a:p>
            <a:r>
              <a:rPr lang="pt-BR" dirty="0"/>
              <a:t>200 = Representa sucesso;</a:t>
            </a:r>
          </a:p>
          <a:p>
            <a:r>
              <a:rPr lang="pt-BR" dirty="0"/>
              <a:t>404 = Representa não encontrado;</a:t>
            </a:r>
          </a:p>
          <a:p>
            <a:r>
              <a:rPr lang="pt-BR" dirty="0"/>
              <a:t>403 = Proibido;</a:t>
            </a:r>
          </a:p>
        </p:txBody>
      </p:sp>
    </p:spTree>
    <p:extLst>
      <p:ext uri="{BB962C8B-B14F-4D97-AF65-F5344CB8AC3E}">
        <p14:creationId xmlns:p14="http://schemas.microsoft.com/office/powerpoint/2010/main" val="769866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endParaRPr lang="pt-BR" dirty="0"/>
          </a:p>
        </p:txBody>
      </p:sp>
    </p:spTree>
    <p:extLst>
      <p:ext uri="{BB962C8B-B14F-4D97-AF65-F5344CB8AC3E}">
        <p14:creationId xmlns:p14="http://schemas.microsoft.com/office/powerpoint/2010/main" val="1355368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r>
              <a:rPr lang="pt-BR" dirty="0"/>
              <a:t>Componente-página = um componente que também é uma página;</a:t>
            </a:r>
          </a:p>
          <a:p>
            <a:r>
              <a:rPr lang="pt-BR" dirty="0"/>
              <a:t>Função de navegação utiliza um membro </a:t>
            </a:r>
            <a:r>
              <a:rPr lang="pt-BR" dirty="0" err="1"/>
              <a:t>Router</a:t>
            </a:r>
            <a:r>
              <a:rPr lang="pt-BR" dirty="0"/>
              <a:t> instanciado do core do Angular para poder redirecionar o usuário de acordo com a opção escolhida</a:t>
            </a:r>
          </a:p>
        </p:txBody>
      </p:sp>
    </p:spTree>
    <p:extLst>
      <p:ext uri="{BB962C8B-B14F-4D97-AF65-F5344CB8AC3E}">
        <p14:creationId xmlns:p14="http://schemas.microsoft.com/office/powerpoint/2010/main" val="2674311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r>
              <a:rPr lang="pt-BR" dirty="0"/>
              <a:t>Conteúdos como missões, clãs, itens, mapas , </a:t>
            </a:r>
            <a:r>
              <a:rPr lang="pt-BR" dirty="0" err="1"/>
              <a:t>NPCs</a:t>
            </a:r>
            <a:r>
              <a:rPr lang="pt-BR" dirty="0"/>
              <a:t>, capítulos e por aí vai;</a:t>
            </a:r>
          </a:p>
        </p:txBody>
      </p:sp>
    </p:spTree>
    <p:extLst>
      <p:ext uri="{BB962C8B-B14F-4D97-AF65-F5344CB8AC3E}">
        <p14:creationId xmlns:p14="http://schemas.microsoft.com/office/powerpoint/2010/main" val="2543465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endParaRPr lang="pt-BR" dirty="0"/>
          </a:p>
        </p:txBody>
      </p:sp>
    </p:spTree>
    <p:extLst>
      <p:ext uri="{BB962C8B-B14F-4D97-AF65-F5344CB8AC3E}">
        <p14:creationId xmlns:p14="http://schemas.microsoft.com/office/powerpoint/2010/main" val="3235549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r>
              <a:rPr lang="pt-BR" dirty="0" err="1"/>
              <a:t>ion-list</a:t>
            </a:r>
            <a:r>
              <a:rPr lang="pt-BR" dirty="0"/>
              <a:t> (uma listagem);</a:t>
            </a:r>
          </a:p>
          <a:p>
            <a:r>
              <a:rPr lang="pt-BR" dirty="0" err="1"/>
              <a:t>ion</a:t>
            </a:r>
            <a:r>
              <a:rPr lang="pt-BR" dirty="0"/>
              <a:t>-item (para simbolizar e desenhar a representação de um item)</a:t>
            </a:r>
          </a:p>
          <a:p>
            <a:r>
              <a:rPr lang="pt-BR" dirty="0" err="1"/>
              <a:t>ion-label</a:t>
            </a:r>
            <a:r>
              <a:rPr lang="pt-BR" dirty="0"/>
              <a:t> (os rótulos usados);</a:t>
            </a:r>
          </a:p>
          <a:p>
            <a:r>
              <a:rPr lang="pt-BR" dirty="0" err="1"/>
              <a:t>ion</a:t>
            </a:r>
            <a:r>
              <a:rPr lang="pt-BR" dirty="0"/>
              <a:t>-avatar (para a miniatura de uma imagem);</a:t>
            </a:r>
          </a:p>
          <a:p>
            <a:endParaRPr lang="pt-BR" dirty="0"/>
          </a:p>
          <a:p>
            <a:r>
              <a:rPr lang="pt-BR" dirty="0"/>
              <a:t>Se o usuário for um jogador, a aplicação redirecionar o mesmo à uma página chamada “Ficha”, onde o mesmo poderá acessar a sua ficha, bem como outras informações referente ao RPG sendo jogado. Se o usuário for um administrador, ele será redirecionado à uma página chamada “Continuar Mesa”, onde encontrará as funcionalidades para administrar a mesma;</a:t>
            </a:r>
          </a:p>
        </p:txBody>
      </p:sp>
    </p:spTree>
    <p:extLst>
      <p:ext uri="{BB962C8B-B14F-4D97-AF65-F5344CB8AC3E}">
        <p14:creationId xmlns:p14="http://schemas.microsoft.com/office/powerpoint/2010/main" val="2711316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r>
              <a:rPr lang="pt-BR" dirty="0" err="1"/>
              <a:t>DetalhaComponente</a:t>
            </a:r>
            <a:r>
              <a:rPr lang="pt-BR" dirty="0"/>
              <a:t> = Renderiza em tempo real outros componentes dentro de um componente pai, conforme solicitado pelo usuário</a:t>
            </a:r>
          </a:p>
        </p:txBody>
      </p:sp>
    </p:spTree>
    <p:extLst>
      <p:ext uri="{BB962C8B-B14F-4D97-AF65-F5344CB8AC3E}">
        <p14:creationId xmlns:p14="http://schemas.microsoft.com/office/powerpoint/2010/main" val="2484077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r>
              <a:rPr lang="pt-BR" dirty="0" err="1"/>
              <a:t>ion-segment</a:t>
            </a:r>
            <a:r>
              <a:rPr lang="pt-BR" dirty="0"/>
              <a:t> – responsável pela segmentação da página;</a:t>
            </a:r>
          </a:p>
          <a:p>
            <a:r>
              <a:rPr lang="pt-BR" dirty="0" err="1"/>
              <a:t>Toast</a:t>
            </a:r>
            <a:r>
              <a:rPr lang="pt-BR" dirty="0"/>
              <a:t> – responsável pelas mensagens na tela;</a:t>
            </a:r>
          </a:p>
          <a:p>
            <a:r>
              <a:rPr lang="pt-BR" dirty="0" err="1"/>
              <a:t>DataView</a:t>
            </a:r>
            <a:r>
              <a:rPr lang="pt-BR" dirty="0"/>
              <a:t> – responsável pela renderização dos atributos;</a:t>
            </a:r>
          </a:p>
          <a:p>
            <a:r>
              <a:rPr lang="pt-BR" dirty="0" err="1"/>
              <a:t>InputText</a:t>
            </a:r>
            <a:r>
              <a:rPr lang="pt-BR" dirty="0"/>
              <a:t> – responsável pelos campos digitáveis na tela;</a:t>
            </a:r>
          </a:p>
        </p:txBody>
      </p:sp>
    </p:spTree>
    <p:extLst>
      <p:ext uri="{BB962C8B-B14F-4D97-AF65-F5344CB8AC3E}">
        <p14:creationId xmlns:p14="http://schemas.microsoft.com/office/powerpoint/2010/main" val="266643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endParaRPr lang="pt-BR" dirty="0"/>
          </a:p>
        </p:txBody>
      </p:sp>
    </p:spTree>
    <p:extLst>
      <p:ext uri="{BB962C8B-B14F-4D97-AF65-F5344CB8AC3E}">
        <p14:creationId xmlns:p14="http://schemas.microsoft.com/office/powerpoint/2010/main" val="393073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r>
              <a:rPr lang="pt-BR" dirty="0"/>
              <a:t>A função “</a:t>
            </a:r>
            <a:r>
              <a:rPr lang="pt-BR" dirty="0" err="1"/>
              <a:t>setupWebSocket</a:t>
            </a:r>
            <a:r>
              <a:rPr lang="pt-BR" dirty="0"/>
              <a:t>”,  é a responsável por criar e estabelecer uma conexão de tempo real entre o </a:t>
            </a:r>
            <a:r>
              <a:rPr lang="pt-BR" dirty="0" err="1"/>
              <a:t>frontend</a:t>
            </a:r>
            <a:r>
              <a:rPr lang="pt-BR" dirty="0"/>
              <a:t>, e o </a:t>
            </a:r>
            <a:r>
              <a:rPr lang="pt-BR" dirty="0" err="1"/>
              <a:t>Firebase</a:t>
            </a:r>
            <a:r>
              <a:rPr lang="pt-BR" dirty="0"/>
              <a:t>, onde o mesmo fica “ouvindo” as mudanças que estão  ocorrendo na ficha em questão e então a atualiza em tempo real, isto é, se o administrador da mesa realizar uma mudança na ficha do jogador Z e o jogador Z estiver com a ficha dele aberta, o mesmo receberá em tempo real, a atualização.</a:t>
            </a:r>
          </a:p>
        </p:txBody>
      </p:sp>
    </p:spTree>
    <p:extLst>
      <p:ext uri="{BB962C8B-B14F-4D97-AF65-F5344CB8AC3E}">
        <p14:creationId xmlns:p14="http://schemas.microsoft.com/office/powerpoint/2010/main" val="181678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endParaRPr lang="pt-B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endParaRPr lang="pt-B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endParaRPr lang="pt-BR" dirty="0"/>
          </a:p>
        </p:txBody>
      </p:sp>
    </p:spTree>
    <p:extLst>
      <p:ext uri="{BB962C8B-B14F-4D97-AF65-F5344CB8AC3E}">
        <p14:creationId xmlns:p14="http://schemas.microsoft.com/office/powerpoint/2010/main" val="1698865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endParaRPr lang="pt-BR" dirty="0"/>
          </a:p>
        </p:txBody>
      </p:sp>
    </p:spTree>
    <p:extLst>
      <p:ext uri="{BB962C8B-B14F-4D97-AF65-F5344CB8AC3E}">
        <p14:creationId xmlns:p14="http://schemas.microsoft.com/office/powerpoint/2010/main" val="33420339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endParaRPr lang="pt-B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endParaRPr lang="pt-B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endParaRPr lang="pt-BR" dirty="0"/>
          </a:p>
        </p:txBody>
      </p:sp>
    </p:spTree>
    <p:extLst>
      <p:ext uri="{BB962C8B-B14F-4D97-AF65-F5344CB8AC3E}">
        <p14:creationId xmlns:p14="http://schemas.microsoft.com/office/powerpoint/2010/main" val="2084683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endParaRPr lang="pt-BR" dirty="0"/>
          </a:p>
        </p:txBody>
      </p:sp>
    </p:spTree>
    <p:extLst>
      <p:ext uri="{BB962C8B-B14F-4D97-AF65-F5344CB8AC3E}">
        <p14:creationId xmlns:p14="http://schemas.microsoft.com/office/powerpoint/2010/main" val="1948622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endParaRPr lang="pt-BR" dirty="0"/>
          </a:p>
        </p:txBody>
      </p:sp>
    </p:spTree>
    <p:extLst>
      <p:ext uri="{BB962C8B-B14F-4D97-AF65-F5344CB8AC3E}">
        <p14:creationId xmlns:p14="http://schemas.microsoft.com/office/powerpoint/2010/main" val="108044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endParaRPr lang="pt-BR" dirty="0"/>
          </a:p>
        </p:txBody>
      </p:sp>
    </p:spTree>
    <p:extLst>
      <p:ext uri="{BB962C8B-B14F-4D97-AF65-F5344CB8AC3E}">
        <p14:creationId xmlns:p14="http://schemas.microsoft.com/office/powerpoint/2010/main" val="143186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r>
              <a:rPr lang="pt-BR" dirty="0"/>
              <a:t>Diagrama de classe, mapeia a estrutura de um sistema, visto que ele modela suas classes, atributos, operações e relação entre objetos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06475" y="685800"/>
            <a:ext cx="4845050" cy="3429000"/>
          </a:xfrm>
        </p:spPr>
      </p:sp>
      <p:sp>
        <p:nvSpPr>
          <p:cNvPr id="3" name="Espaço Reservado para Anotações 2"/>
          <p:cNvSpPr>
            <a:spLocks noGrp="1"/>
          </p:cNvSpPr>
          <p:nvPr>
            <p:ph type="body" idx="1"/>
          </p:nvPr>
        </p:nvSpPr>
        <p:spPr/>
        <p:txBody>
          <a:bodyPr>
            <a:normAutofit/>
          </a:bodyPr>
          <a:lstStyle/>
          <a:p>
            <a:r>
              <a:rPr lang="pt-BR" dirty="0"/>
              <a:t>Aberto = Agregação</a:t>
            </a:r>
          </a:p>
          <a:p>
            <a:r>
              <a:rPr lang="pt-BR" dirty="0"/>
              <a:t>Fechado = Composição</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Default">
    <p:spTree>
      <p:nvGrpSpPr>
        <p:cNvPr id="1" name=""/>
        <p:cNvGrpSpPr/>
        <p:nvPr/>
      </p:nvGrpSpPr>
      <p:grpSpPr>
        <a:xfrm>
          <a:off x="0" y="0"/>
          <a:ext cx="0" cy="0"/>
          <a:chOff x="0" y="0"/>
          <a:chExt cx="0" cy="0"/>
        </a:xfrm>
      </p:grpSpPr>
      <p:sp>
        <p:nvSpPr>
          <p:cNvPr id="12" name="Número do Slide"/>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9" name="Número do Slide"/>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jpeg" descr="image.jpeg"/>
          <p:cNvPicPr>
            <a:picLocks noChangeAspect="1"/>
          </p:cNvPicPr>
          <p:nvPr/>
        </p:nvPicPr>
        <p:blipFill>
          <a:blip r:embed="rId4" cstate="print"/>
          <a:stretch>
            <a:fillRect/>
          </a:stretch>
        </p:blipFill>
        <p:spPr>
          <a:xfrm>
            <a:off x="0" y="0"/>
            <a:ext cx="10691813" cy="7558088"/>
          </a:xfrm>
          <a:prstGeom prst="rect">
            <a:avLst/>
          </a:prstGeom>
          <a:ln w="12700">
            <a:miter lim="400000"/>
          </a:ln>
        </p:spPr>
      </p:pic>
      <p:sp>
        <p:nvSpPr>
          <p:cNvPr id="3" name="Texto do Título"/>
          <p:cNvSpPr txBox="1">
            <a:spLocks noGrp="1"/>
          </p:cNvSpPr>
          <p:nvPr>
            <p:ph type="title"/>
          </p:nvPr>
        </p:nvSpPr>
        <p:spPr>
          <a:xfrm>
            <a:off x="534035" y="302609"/>
            <a:ext cx="9612631" cy="1460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199" tIns="52199" rIns="52199" bIns="52199"/>
          <a:lstStyle/>
          <a:p>
            <a:r>
              <a:t>Texto do Título</a:t>
            </a:r>
          </a:p>
        </p:txBody>
      </p:sp>
      <p:sp>
        <p:nvSpPr>
          <p:cNvPr id="4" name="Nível de Corpo Um…"/>
          <p:cNvSpPr txBox="1">
            <a:spLocks noGrp="1"/>
          </p:cNvSpPr>
          <p:nvPr>
            <p:ph type="body" idx="1"/>
          </p:nvPr>
        </p:nvSpPr>
        <p:spPr>
          <a:xfrm>
            <a:off x="534035" y="1763183"/>
            <a:ext cx="9612631" cy="57933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Nível de Corpo Um</a:t>
            </a:r>
          </a:p>
          <a:p>
            <a:pPr lvl="1"/>
            <a:r>
              <a:t>Nível de Corpo Dois</a:t>
            </a:r>
          </a:p>
          <a:p>
            <a:pPr lvl="2"/>
            <a:r>
              <a:t>Nível de Corpo Três</a:t>
            </a:r>
          </a:p>
          <a:p>
            <a:pPr lvl="3"/>
            <a:r>
              <a:t>Nível de Corpo Quatro</a:t>
            </a:r>
          </a:p>
          <a:p>
            <a:pPr lvl="4"/>
            <a:r>
              <a:t>Nível de Corpo Cinco</a:t>
            </a:r>
          </a:p>
        </p:txBody>
      </p:sp>
      <p:sp>
        <p:nvSpPr>
          <p:cNvPr id="5" name="Número do Slide"/>
          <p:cNvSpPr txBox="1">
            <a:spLocks noGrp="1"/>
          </p:cNvSpPr>
          <p:nvPr>
            <p:ph type="sldNum" sz="quarter" idx="2"/>
          </p:nvPr>
        </p:nvSpPr>
        <p:spPr>
          <a:xfrm>
            <a:off x="7662862" y="7007225"/>
            <a:ext cx="356863" cy="371100"/>
          </a:xfrm>
          <a:prstGeom prst="rect">
            <a:avLst/>
          </a:prstGeom>
          <a:ln w="12700">
            <a:miter lim="400000"/>
          </a:ln>
        </p:spPr>
        <p:txBody>
          <a:bodyPr wrap="none" lIns="52199" tIns="52199" rIns="52199" bIns="52199">
            <a:spAutoFit/>
          </a:bodyPr>
          <a:lstStyle>
            <a:lvl1pPr defTabSz="914400">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Lst>
              <a:defRPr sz="1800"/>
            </a:lvl1pPr>
          </a:lstStyle>
          <a:p>
            <a:fld id="{86CB4B4D-7CA3-9044-876B-883B54F8677D}" type="slidenum">
              <a:rPr/>
              <a:pPr/>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449262" rtl="0" latinLnBrk="0">
        <a:lnSpc>
          <a:spcPct val="83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1pPr>
      <a:lvl2pPr marL="0" marR="0" indent="0" algn="l" defTabSz="449262" rtl="0" latinLnBrk="0">
        <a:lnSpc>
          <a:spcPct val="83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2pPr>
      <a:lvl3pPr marL="0" marR="0" indent="0" algn="l" defTabSz="449262" rtl="0" latinLnBrk="0">
        <a:lnSpc>
          <a:spcPct val="83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3pPr>
      <a:lvl4pPr marL="0" marR="0" indent="0" algn="l" defTabSz="449262" rtl="0" latinLnBrk="0">
        <a:lnSpc>
          <a:spcPct val="83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4pPr>
      <a:lvl5pPr marL="0" marR="0" indent="0" algn="l" defTabSz="449262" rtl="0" latinLnBrk="0">
        <a:lnSpc>
          <a:spcPct val="83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5pPr>
      <a:lvl6pPr marL="0" marR="0" indent="457200" algn="l" defTabSz="449262" rtl="0" latinLnBrk="0">
        <a:lnSpc>
          <a:spcPct val="83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6pPr>
      <a:lvl7pPr marL="0" marR="0" indent="914400" algn="l" defTabSz="449262" rtl="0" latinLnBrk="0">
        <a:lnSpc>
          <a:spcPct val="83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7pPr>
      <a:lvl8pPr marL="0" marR="0" indent="1371600" algn="l" defTabSz="449262" rtl="0" latinLnBrk="0">
        <a:lnSpc>
          <a:spcPct val="83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8pPr>
      <a:lvl9pPr marL="0" marR="0" indent="1828800" algn="l" defTabSz="449262" rtl="0" latinLnBrk="0">
        <a:lnSpc>
          <a:spcPct val="83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9pPr>
    </p:titleStyle>
    <p:bodyStyle>
      <a:lvl1pPr marL="342900" marR="0" indent="-342900" algn="l" defTabSz="449262" rtl="0" latinLnBrk="0">
        <a:lnSpc>
          <a:spcPct val="83000"/>
        </a:lnSpc>
        <a:spcBef>
          <a:spcPts val="1400"/>
        </a:spcBef>
        <a:spcAft>
          <a:spcPts val="0"/>
        </a:spcAft>
        <a:buClrTx/>
        <a:buSzTx/>
        <a:buFontTx/>
        <a:buNone/>
        <a:tabLst/>
        <a:defRPr sz="3600" b="0" i="0" u="none" strike="noStrike" cap="none" spc="0" baseline="0">
          <a:solidFill>
            <a:srgbClr val="000000"/>
          </a:solidFill>
          <a:uFillTx/>
          <a:latin typeface="Calibri"/>
          <a:ea typeface="Calibri"/>
          <a:cs typeface="Calibri"/>
          <a:sym typeface="Calibri"/>
        </a:defRPr>
      </a:lvl1pPr>
      <a:lvl2pPr marL="342900" marR="0" indent="114300" algn="l" defTabSz="449262" rtl="0" latinLnBrk="0">
        <a:lnSpc>
          <a:spcPct val="83000"/>
        </a:lnSpc>
        <a:spcBef>
          <a:spcPts val="1400"/>
        </a:spcBef>
        <a:spcAft>
          <a:spcPts val="0"/>
        </a:spcAft>
        <a:buClrTx/>
        <a:buSzTx/>
        <a:buFontTx/>
        <a:buNone/>
        <a:tabLst/>
        <a:defRPr sz="3600" b="0" i="0" u="none" strike="noStrike" cap="none" spc="0" baseline="0">
          <a:solidFill>
            <a:srgbClr val="000000"/>
          </a:solidFill>
          <a:uFillTx/>
          <a:latin typeface="Calibri"/>
          <a:ea typeface="Calibri"/>
          <a:cs typeface="Calibri"/>
          <a:sym typeface="Calibri"/>
        </a:defRPr>
      </a:lvl2pPr>
      <a:lvl3pPr marL="342900" marR="0" indent="571500" algn="l" defTabSz="449262" rtl="0" latinLnBrk="0">
        <a:lnSpc>
          <a:spcPct val="83000"/>
        </a:lnSpc>
        <a:spcBef>
          <a:spcPts val="1400"/>
        </a:spcBef>
        <a:spcAft>
          <a:spcPts val="0"/>
        </a:spcAft>
        <a:buClrTx/>
        <a:buSzTx/>
        <a:buFontTx/>
        <a:buNone/>
        <a:tabLst/>
        <a:defRPr sz="3600" b="0" i="0" u="none" strike="noStrike" cap="none" spc="0" baseline="0">
          <a:solidFill>
            <a:srgbClr val="000000"/>
          </a:solidFill>
          <a:uFillTx/>
          <a:latin typeface="Calibri"/>
          <a:ea typeface="Calibri"/>
          <a:cs typeface="Calibri"/>
          <a:sym typeface="Calibri"/>
        </a:defRPr>
      </a:lvl3pPr>
      <a:lvl4pPr marL="342900" marR="0" indent="1028700" algn="l" defTabSz="449262" rtl="0" latinLnBrk="0">
        <a:lnSpc>
          <a:spcPct val="83000"/>
        </a:lnSpc>
        <a:spcBef>
          <a:spcPts val="1400"/>
        </a:spcBef>
        <a:spcAft>
          <a:spcPts val="0"/>
        </a:spcAft>
        <a:buClrTx/>
        <a:buSzTx/>
        <a:buFontTx/>
        <a:buNone/>
        <a:tabLst/>
        <a:defRPr sz="3600" b="0" i="0" u="none" strike="noStrike" cap="none" spc="0" baseline="0">
          <a:solidFill>
            <a:srgbClr val="000000"/>
          </a:solidFill>
          <a:uFillTx/>
          <a:latin typeface="Calibri"/>
          <a:ea typeface="Calibri"/>
          <a:cs typeface="Calibri"/>
          <a:sym typeface="Calibri"/>
        </a:defRPr>
      </a:lvl4pPr>
      <a:lvl5pPr marL="342900" marR="0" indent="1485900" algn="l" defTabSz="449262" rtl="0" latinLnBrk="0">
        <a:lnSpc>
          <a:spcPct val="83000"/>
        </a:lnSpc>
        <a:spcBef>
          <a:spcPts val="1400"/>
        </a:spcBef>
        <a:spcAft>
          <a:spcPts val="0"/>
        </a:spcAft>
        <a:buClrTx/>
        <a:buSzTx/>
        <a:buFontTx/>
        <a:buNone/>
        <a:tabLst/>
        <a:defRPr sz="3600" b="0" i="0" u="none" strike="noStrike" cap="none" spc="0" baseline="0">
          <a:solidFill>
            <a:srgbClr val="000000"/>
          </a:solidFill>
          <a:uFillTx/>
          <a:latin typeface="Calibri"/>
          <a:ea typeface="Calibri"/>
          <a:cs typeface="Calibri"/>
          <a:sym typeface="Calibri"/>
        </a:defRPr>
      </a:lvl5pPr>
      <a:lvl6pPr marL="342900" marR="0" indent="1943100" algn="l" defTabSz="449262" rtl="0" latinLnBrk="0">
        <a:lnSpc>
          <a:spcPct val="83000"/>
        </a:lnSpc>
        <a:spcBef>
          <a:spcPts val="1400"/>
        </a:spcBef>
        <a:spcAft>
          <a:spcPts val="0"/>
        </a:spcAft>
        <a:buClrTx/>
        <a:buSzTx/>
        <a:buFontTx/>
        <a:buNone/>
        <a:tabLst/>
        <a:defRPr sz="3600" b="0" i="0" u="none" strike="noStrike" cap="none" spc="0" baseline="0">
          <a:solidFill>
            <a:srgbClr val="000000"/>
          </a:solidFill>
          <a:uFillTx/>
          <a:latin typeface="Calibri"/>
          <a:ea typeface="Calibri"/>
          <a:cs typeface="Calibri"/>
          <a:sym typeface="Calibri"/>
        </a:defRPr>
      </a:lvl6pPr>
      <a:lvl7pPr marL="342900" marR="0" indent="2400300" algn="l" defTabSz="449262" rtl="0" latinLnBrk="0">
        <a:lnSpc>
          <a:spcPct val="83000"/>
        </a:lnSpc>
        <a:spcBef>
          <a:spcPts val="1400"/>
        </a:spcBef>
        <a:spcAft>
          <a:spcPts val="0"/>
        </a:spcAft>
        <a:buClrTx/>
        <a:buSzTx/>
        <a:buFontTx/>
        <a:buNone/>
        <a:tabLst/>
        <a:defRPr sz="3600" b="0" i="0" u="none" strike="noStrike" cap="none" spc="0" baseline="0">
          <a:solidFill>
            <a:srgbClr val="000000"/>
          </a:solidFill>
          <a:uFillTx/>
          <a:latin typeface="Calibri"/>
          <a:ea typeface="Calibri"/>
          <a:cs typeface="Calibri"/>
          <a:sym typeface="Calibri"/>
        </a:defRPr>
      </a:lvl7pPr>
      <a:lvl8pPr marL="342900" marR="0" indent="2857500" algn="l" defTabSz="449262" rtl="0" latinLnBrk="0">
        <a:lnSpc>
          <a:spcPct val="83000"/>
        </a:lnSpc>
        <a:spcBef>
          <a:spcPts val="1400"/>
        </a:spcBef>
        <a:spcAft>
          <a:spcPts val="0"/>
        </a:spcAft>
        <a:buClrTx/>
        <a:buSzTx/>
        <a:buFontTx/>
        <a:buNone/>
        <a:tabLst/>
        <a:defRPr sz="3600" b="0" i="0" u="none" strike="noStrike" cap="none" spc="0" baseline="0">
          <a:solidFill>
            <a:srgbClr val="000000"/>
          </a:solidFill>
          <a:uFillTx/>
          <a:latin typeface="Calibri"/>
          <a:ea typeface="Calibri"/>
          <a:cs typeface="Calibri"/>
          <a:sym typeface="Calibri"/>
        </a:defRPr>
      </a:lvl8pPr>
      <a:lvl9pPr marL="342900" marR="0" indent="3314700" algn="l" defTabSz="449262" rtl="0" latinLnBrk="0">
        <a:lnSpc>
          <a:spcPct val="83000"/>
        </a:lnSpc>
        <a:spcBef>
          <a:spcPts val="1400"/>
        </a:spcBef>
        <a:spcAft>
          <a:spcPts val="0"/>
        </a:spcAft>
        <a:buClrTx/>
        <a:buSzTx/>
        <a:buFontTx/>
        <a:buNone/>
        <a:tabLst/>
        <a:defRPr sz="3600" b="0" i="0" u="none" strike="noStrike" cap="none" spc="0" baseline="0">
          <a:solidFill>
            <a:srgbClr val="000000"/>
          </a:solidFill>
          <a:uFillTx/>
          <a:latin typeface="Calibri"/>
          <a:ea typeface="Calibri"/>
          <a:cs typeface="Calibri"/>
          <a:sym typeface="Calibri"/>
        </a:defRPr>
      </a:lvl9pPr>
    </p:bodyStyle>
    <p:otherStyle>
      <a:lvl1pPr marL="0" marR="0" indent="0" algn="l" defTabSz="914400" rtl="0" latinLnBrk="0">
        <a:lnSpc>
          <a:spcPct val="100000"/>
        </a:lnSpc>
        <a:spcBef>
          <a:spcPts val="0"/>
        </a:spcBef>
        <a:spcAft>
          <a:spcPts val="0"/>
        </a:spcAft>
        <a:buClrTx/>
        <a:buSzTx/>
        <a:buFontTx/>
        <a:buNone/>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Lst>
        <a:defRPr sz="1800" b="0" i="0" u="none" strike="noStrike" cap="none" spc="0" baseline="0">
          <a:solidFill>
            <a:schemeClr val="tx1"/>
          </a:solidFill>
          <a:uFillTx/>
          <a:latin typeface="+mn-lt"/>
          <a:ea typeface="+mn-ea"/>
          <a:cs typeface="+mn-cs"/>
          <a:sym typeface="Calibri"/>
        </a:defRPr>
      </a:lvl1pPr>
      <a:lvl2pPr marL="0" marR="0" indent="457200" algn="l" defTabSz="914400" rtl="0" latinLnBrk="0">
        <a:lnSpc>
          <a:spcPct val="100000"/>
        </a:lnSpc>
        <a:spcBef>
          <a:spcPts val="0"/>
        </a:spcBef>
        <a:spcAft>
          <a:spcPts val="0"/>
        </a:spcAft>
        <a:buClrTx/>
        <a:buSzTx/>
        <a:buFontTx/>
        <a:buNone/>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Lst>
        <a:defRPr sz="1800" b="0" i="0" u="none" strike="noStrike" cap="none" spc="0" baseline="0">
          <a:solidFill>
            <a:schemeClr val="tx1"/>
          </a:solidFill>
          <a:uFillTx/>
          <a:latin typeface="+mn-lt"/>
          <a:ea typeface="+mn-ea"/>
          <a:cs typeface="+mn-cs"/>
          <a:sym typeface="Calibri"/>
        </a:defRPr>
      </a:lvl2pPr>
      <a:lvl3pPr marL="0" marR="0" indent="914400" algn="l" defTabSz="914400" rtl="0" latinLnBrk="0">
        <a:lnSpc>
          <a:spcPct val="100000"/>
        </a:lnSpc>
        <a:spcBef>
          <a:spcPts val="0"/>
        </a:spcBef>
        <a:spcAft>
          <a:spcPts val="0"/>
        </a:spcAft>
        <a:buClrTx/>
        <a:buSzTx/>
        <a:buFontTx/>
        <a:buNone/>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Lst>
        <a:defRPr sz="1800" b="0" i="0" u="none" strike="noStrike" cap="none" spc="0" baseline="0">
          <a:solidFill>
            <a:schemeClr val="tx1"/>
          </a:solidFill>
          <a:uFillTx/>
          <a:latin typeface="+mn-lt"/>
          <a:ea typeface="+mn-ea"/>
          <a:cs typeface="+mn-cs"/>
          <a:sym typeface="Calibri"/>
        </a:defRPr>
      </a:lvl3pPr>
      <a:lvl4pPr marL="0" marR="0" indent="1371600" algn="l" defTabSz="914400" rtl="0" latinLnBrk="0">
        <a:lnSpc>
          <a:spcPct val="100000"/>
        </a:lnSpc>
        <a:spcBef>
          <a:spcPts val="0"/>
        </a:spcBef>
        <a:spcAft>
          <a:spcPts val="0"/>
        </a:spcAft>
        <a:buClrTx/>
        <a:buSzTx/>
        <a:buFontTx/>
        <a:buNone/>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Lst>
        <a:defRPr sz="1800" b="0" i="0" u="none" strike="noStrike" cap="none" spc="0" baseline="0">
          <a:solidFill>
            <a:schemeClr val="tx1"/>
          </a:solidFill>
          <a:uFillTx/>
          <a:latin typeface="+mn-lt"/>
          <a:ea typeface="+mn-ea"/>
          <a:cs typeface="+mn-cs"/>
          <a:sym typeface="Calibri"/>
        </a:defRPr>
      </a:lvl4pPr>
      <a:lvl5pPr marL="0" marR="0" indent="1828800" algn="l" defTabSz="914400" rtl="0" latinLnBrk="0">
        <a:lnSpc>
          <a:spcPct val="100000"/>
        </a:lnSpc>
        <a:spcBef>
          <a:spcPts val="0"/>
        </a:spcBef>
        <a:spcAft>
          <a:spcPts val="0"/>
        </a:spcAft>
        <a:buClrTx/>
        <a:buSzTx/>
        <a:buFontTx/>
        <a:buNone/>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Lst>
        <a:defRPr sz="1800" b="0" i="0" u="none" strike="noStrike" cap="none" spc="0" baseline="0">
          <a:solidFill>
            <a:schemeClr val="tx1"/>
          </a:solidFill>
          <a:uFillTx/>
          <a:latin typeface="+mn-lt"/>
          <a:ea typeface="+mn-ea"/>
          <a:cs typeface="+mn-cs"/>
          <a:sym typeface="Calibri"/>
        </a:defRPr>
      </a:lvl5pPr>
      <a:lvl6pPr marL="0" marR="0" indent="0" algn="l" defTabSz="914400" rtl="0" latinLnBrk="0">
        <a:lnSpc>
          <a:spcPct val="100000"/>
        </a:lnSpc>
        <a:spcBef>
          <a:spcPts val="0"/>
        </a:spcBef>
        <a:spcAft>
          <a:spcPts val="0"/>
        </a:spcAft>
        <a:buClrTx/>
        <a:buSzTx/>
        <a:buFontTx/>
        <a:buNone/>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Lst>
        <a:defRPr sz="1800" b="0" i="0" u="none" strike="noStrike" cap="none" spc="0" baseline="0">
          <a:solidFill>
            <a:schemeClr val="tx1"/>
          </a:solidFill>
          <a:uFillTx/>
          <a:latin typeface="+mn-lt"/>
          <a:ea typeface="+mn-ea"/>
          <a:cs typeface="+mn-cs"/>
          <a:sym typeface="Calibri"/>
        </a:defRPr>
      </a:lvl6pPr>
      <a:lvl7pPr marL="0" marR="0" indent="0" algn="l" defTabSz="914400" rtl="0" latinLnBrk="0">
        <a:lnSpc>
          <a:spcPct val="100000"/>
        </a:lnSpc>
        <a:spcBef>
          <a:spcPts val="0"/>
        </a:spcBef>
        <a:spcAft>
          <a:spcPts val="0"/>
        </a:spcAft>
        <a:buClrTx/>
        <a:buSzTx/>
        <a:buFontTx/>
        <a:buNone/>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Lst>
        <a:defRPr sz="1800" b="0" i="0" u="none" strike="noStrike" cap="none" spc="0" baseline="0">
          <a:solidFill>
            <a:schemeClr val="tx1"/>
          </a:solidFill>
          <a:uFillTx/>
          <a:latin typeface="+mn-lt"/>
          <a:ea typeface="+mn-ea"/>
          <a:cs typeface="+mn-cs"/>
          <a:sym typeface="Calibri"/>
        </a:defRPr>
      </a:lvl7pPr>
      <a:lvl8pPr marL="0" marR="0" indent="0" algn="l" defTabSz="914400" rtl="0" latinLnBrk="0">
        <a:lnSpc>
          <a:spcPct val="100000"/>
        </a:lnSpc>
        <a:spcBef>
          <a:spcPts val="0"/>
        </a:spcBef>
        <a:spcAft>
          <a:spcPts val="0"/>
        </a:spcAft>
        <a:buClrTx/>
        <a:buSzTx/>
        <a:buFontTx/>
        <a:buNone/>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Lst>
        <a:defRPr sz="1800" b="0" i="0" u="none" strike="noStrike" cap="none" spc="0" baseline="0">
          <a:solidFill>
            <a:schemeClr val="tx1"/>
          </a:solidFill>
          <a:uFillTx/>
          <a:latin typeface="+mn-lt"/>
          <a:ea typeface="+mn-ea"/>
          <a:cs typeface="+mn-cs"/>
          <a:sym typeface="Calibri"/>
        </a:defRPr>
      </a:lvl8pPr>
      <a:lvl9pPr marL="0" marR="0" indent="0" algn="l" defTabSz="914400" rtl="0" latinLnBrk="0">
        <a:lnSpc>
          <a:spcPct val="100000"/>
        </a:lnSpc>
        <a:spcBef>
          <a:spcPts val="0"/>
        </a:spcBef>
        <a:spcAft>
          <a:spcPts val="0"/>
        </a:spcAft>
        <a:buClrTx/>
        <a:buSzTx/>
        <a:buFontTx/>
        <a:buNone/>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Lst>
        <a:defRPr sz="18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m4d-maestro.github.io/rmf/"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hyperlink" Target="https://m4d-maestro.github.io/rmf-holder-site/#/home" TargetMode="External"/><Relationship Id="rId4" Type="http://schemas.openxmlformats.org/officeDocument/2006/relationships/hyperlink" Target="https://play.google.com/store/apps/details?id=com.ciano.rmf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jpeg" descr="image.jpeg"/>
          <p:cNvPicPr>
            <a:picLocks noChangeAspect="1"/>
          </p:cNvPicPr>
          <p:nvPr/>
        </p:nvPicPr>
        <p:blipFill>
          <a:blip r:embed="rId2" cstate="print"/>
          <a:stretch>
            <a:fillRect/>
          </a:stretch>
        </p:blipFill>
        <p:spPr>
          <a:xfrm>
            <a:off x="0" y="0"/>
            <a:ext cx="10691813" cy="7558088"/>
          </a:xfrm>
          <a:prstGeom prst="rect">
            <a:avLst/>
          </a:prstGeom>
          <a:ln w="12700">
            <a:miter lim="400000"/>
          </a:ln>
        </p:spPr>
      </p:pic>
      <p:sp>
        <p:nvSpPr>
          <p:cNvPr id="29" name="JOGO DIGITAL INTERATIVO PARA TREINAMENTO CONTRA INCÊNDIO EM UM AMBIENTE ESCOLAR…"/>
          <p:cNvSpPr txBox="1"/>
          <p:nvPr/>
        </p:nvSpPr>
        <p:spPr>
          <a:xfrm>
            <a:off x="302005" y="360727"/>
            <a:ext cx="10075178" cy="6985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algn="just">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 pos="9423400" algn="l"/>
                <a:tab pos="9880600" algn="l"/>
              </a:tabLst>
              <a:defRPr sz="5000" b="1">
                <a:solidFill>
                  <a:srgbClr val="FFFFFF"/>
                </a:solidFill>
              </a:defRPr>
            </a:pPr>
            <a:r>
              <a:rPr lang="pt-BR" sz="5000" b="1" dirty="0"/>
              <a:t>DESENVOLVIMENTO DE UM FRAMEWORK PARA A CRIAÇÃO E GESTÃO DE JOGOS DO TIPO ROLE PLAY GAMES</a:t>
            </a:r>
            <a:endParaRPr lang="pt-BR" dirty="0"/>
          </a:p>
          <a:p>
            <a: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 pos="9423400" algn="l"/>
                <a:tab pos="9880600" algn="l"/>
              </a:tabLst>
              <a:defRPr sz="3400" b="1">
                <a:solidFill>
                  <a:srgbClr val="FFFFFF"/>
                </a:solidFill>
              </a:defRPr>
            </a:pPr>
            <a:endParaRPr lang="pt-BR" dirty="0"/>
          </a:p>
          <a:p>
            <a: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 pos="9423400" algn="l"/>
                <a:tab pos="9880600" algn="l"/>
              </a:tabLst>
              <a:defRPr sz="3400" b="1">
                <a:solidFill>
                  <a:srgbClr val="FFFFFF"/>
                </a:solidFill>
              </a:defRPr>
            </a:pPr>
            <a:endParaRPr lang="pt-BR" dirty="0"/>
          </a:p>
          <a:p>
            <a: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 pos="9423400" algn="l"/>
                <a:tab pos="9880600" algn="l"/>
              </a:tabLst>
              <a:defRPr sz="3400" b="1">
                <a:solidFill>
                  <a:srgbClr val="FFFFFF"/>
                </a:solidFill>
              </a:defRPr>
            </a:pPr>
            <a:r>
              <a:rPr dirty="0" err="1"/>
              <a:t>Aluno</a:t>
            </a:r>
            <a:r>
              <a:rPr dirty="0"/>
              <a:t>: </a:t>
            </a:r>
          </a:p>
          <a:p>
            <a:pPr algn="just">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 pos="9423400" algn="l"/>
                <a:tab pos="9880600" algn="l"/>
              </a:tabLst>
              <a:defRPr sz="3400" b="1">
                <a:solidFill>
                  <a:srgbClr val="FFFFFF"/>
                </a:solidFill>
              </a:defRPr>
            </a:pPr>
            <a:r>
              <a:rPr lang="pt-BR" dirty="0"/>
              <a:t>Luís Henrique de Castro Corrêa</a:t>
            </a:r>
            <a:endParaRPr dirty="0"/>
          </a:p>
          <a:p>
            <a: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 pos="9423400" algn="l"/>
                <a:tab pos="9880600" algn="l"/>
              </a:tabLst>
              <a:defRPr sz="3400" b="1">
                <a:solidFill>
                  <a:srgbClr val="FFFFFF"/>
                </a:solidFill>
              </a:defRPr>
            </a:pPr>
            <a:endParaRPr dirty="0"/>
          </a:p>
          <a:p>
            <a: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 pos="9423400" algn="l"/>
                <a:tab pos="9880600" algn="l"/>
              </a:tabLst>
              <a:defRPr sz="3400" b="1">
                <a:solidFill>
                  <a:srgbClr val="FFFFFF"/>
                </a:solidFill>
              </a:defRPr>
            </a:pPr>
            <a:r>
              <a:rPr dirty="0" err="1"/>
              <a:t>Orientador</a:t>
            </a:r>
            <a:r>
              <a:rPr dirty="0"/>
              <a:t>: </a:t>
            </a:r>
          </a:p>
          <a:p>
            <a: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 pos="9423400" algn="l"/>
                <a:tab pos="9880600" algn="l"/>
              </a:tabLst>
              <a:defRPr sz="3400" b="1">
                <a:solidFill>
                  <a:srgbClr val="FFFFFF"/>
                </a:solidFill>
              </a:defRPr>
            </a:pPr>
            <a:r>
              <a:rPr dirty="0"/>
              <a:t>Prof. André </a:t>
            </a:r>
            <a:r>
              <a:rPr dirty="0" err="1"/>
              <a:t>Cotelli</a:t>
            </a:r>
            <a:r>
              <a:rPr dirty="0"/>
              <a:t> do </a:t>
            </a:r>
            <a:r>
              <a:rPr dirty="0" err="1"/>
              <a:t>Espírito</a:t>
            </a:r>
            <a:r>
              <a:rPr dirty="0"/>
              <a:t> Santo, M. Sc</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8CA1AC99-B6C6-4A9E-A67B-A46FDD4FA227}"/>
              </a:ext>
            </a:extLst>
          </p:cNvPr>
          <p:cNvPicPr>
            <a:picLocks noChangeAspect="1"/>
          </p:cNvPicPr>
          <p:nvPr/>
        </p:nvPicPr>
        <p:blipFill>
          <a:blip r:embed="rId2"/>
          <a:stretch>
            <a:fillRect/>
          </a:stretch>
        </p:blipFill>
        <p:spPr>
          <a:xfrm>
            <a:off x="6446837" y="2300288"/>
            <a:ext cx="3664383" cy="3654425"/>
          </a:xfrm>
          <a:prstGeom prst="rect">
            <a:avLst/>
          </a:prstGeom>
        </p:spPr>
      </p:pic>
      <p:sp>
        <p:nvSpPr>
          <p:cNvPr id="55" name="Serious games"/>
          <p:cNvSpPr txBox="1"/>
          <p:nvPr/>
        </p:nvSpPr>
        <p:spPr>
          <a:xfrm>
            <a:off x="287337" y="16954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Ferramentas de RPG</a:t>
            </a:r>
            <a:endParaRPr dirty="0"/>
          </a:p>
        </p:txBody>
      </p:sp>
      <p:sp>
        <p:nvSpPr>
          <p:cNvPr id="56" name="São jogos utilizados em situações reais. Isso torna o jogador agente ativo das ações a serem tomadas, da mesma forma como deverá fazer nas situações reais."/>
          <p:cNvSpPr txBox="1"/>
          <p:nvPr/>
        </p:nvSpPr>
        <p:spPr>
          <a:xfrm>
            <a:off x="357320" y="2571750"/>
            <a:ext cx="5672005" cy="4462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Existem ferramentas que visam possibilitar a criação de conteúdos e o gerenciamento de mesas, como é o caso do Roll20 e o </a:t>
            </a:r>
            <a:r>
              <a:rPr lang="pt-BR" dirty="0" err="1"/>
              <a:t>FoundryVTT</a:t>
            </a:r>
            <a:r>
              <a:rPr lang="pt-BR" dirty="0"/>
              <a:t>.</a:t>
            </a:r>
          </a:p>
          <a:p>
            <a:pPr algn="just">
              <a:lnSpc>
                <a:spcPct val="100000"/>
              </a:lnSpc>
            </a:pPr>
            <a:r>
              <a:rPr lang="pt-BR" dirty="0">
                <a:sym typeface="Times"/>
              </a:rPr>
              <a:t>	No Roll20 é cobrado uma taxa do Administrador da mesa, além da aplicação não ter uma boa tradução para português</a:t>
            </a:r>
          </a:p>
          <a:p>
            <a:pPr algn="just">
              <a:lnSpc>
                <a:spcPct val="100000"/>
              </a:lnSpc>
            </a:pPr>
            <a:r>
              <a:rPr lang="pt-BR" dirty="0">
                <a:sym typeface="Times"/>
              </a:rPr>
              <a:t>	No </a:t>
            </a:r>
            <a:r>
              <a:rPr lang="pt-BR" dirty="0" err="1">
                <a:sym typeface="Times"/>
              </a:rPr>
              <a:t>FoundryVTT</a:t>
            </a:r>
            <a:r>
              <a:rPr lang="pt-BR" dirty="0">
                <a:sym typeface="Times"/>
              </a:rPr>
              <a:t> é cobrado um valor de USD 50,00 para ser utilizado e é totalmente em inglês.</a:t>
            </a:r>
            <a:endParaRPr dirty="0">
              <a:sym typeface="Times"/>
            </a:endParaRP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Fundamentação Teórica</a:t>
            </a:r>
            <a:endParaRPr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6954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Microsoft Visual Studio </a:t>
            </a:r>
            <a:r>
              <a:rPr lang="pt-BR" dirty="0" err="1"/>
              <a:t>Code</a:t>
            </a:r>
            <a:endParaRPr dirty="0"/>
          </a:p>
        </p:txBody>
      </p:sp>
      <p:sp>
        <p:nvSpPr>
          <p:cNvPr id="56" name="São jogos utilizados em situações reais. Isso torna o jogador agente ativo das ações a serem tomadas, da mesma forma como deverá fazer nas situações reais."/>
          <p:cNvSpPr txBox="1"/>
          <p:nvPr/>
        </p:nvSpPr>
        <p:spPr>
          <a:xfrm>
            <a:off x="357320" y="2571750"/>
            <a:ext cx="4778351" cy="4678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Assim como descrito pela Microsoft (2021) na página de Documentação do Visual Studio </a:t>
            </a:r>
            <a:r>
              <a:rPr lang="pt-BR" dirty="0" err="1"/>
              <a:t>Code</a:t>
            </a:r>
            <a:r>
              <a:rPr lang="pt-BR" dirty="0"/>
              <a:t> (</a:t>
            </a:r>
            <a:r>
              <a:rPr lang="pt-BR" dirty="0" err="1"/>
              <a:t>VSCode</a:t>
            </a:r>
            <a:r>
              <a:rPr lang="pt-BR" dirty="0"/>
              <a:t>), ao contrário do que muitos pensam, esta ferramenta se configura como um editor de código-fonte leve, e não uma IDE. </a:t>
            </a:r>
          </a:p>
          <a:p>
            <a:pPr algn="just">
              <a:lnSpc>
                <a:spcPct val="100000"/>
              </a:lnSpc>
            </a:pPr>
            <a:r>
              <a:rPr lang="pt-BR" dirty="0"/>
              <a:t>	De uso gratuito, ele traz algumas funcionalidades como debug, completude de código, terminal integrado e dentre outros. </a:t>
            </a:r>
            <a:endParaRPr dirty="0">
              <a:latin typeface="Times"/>
              <a:ea typeface="Times"/>
              <a:cs typeface="Times"/>
              <a:sym typeface="Times"/>
            </a:endParaRP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Fundamentação Teórica</a:t>
            </a:r>
            <a:endParaRPr dirty="0"/>
          </a:p>
        </p:txBody>
      </p:sp>
      <p:pic>
        <p:nvPicPr>
          <p:cNvPr id="2" name="Imagem 1">
            <a:extLst>
              <a:ext uri="{FF2B5EF4-FFF2-40B4-BE49-F238E27FC236}">
                <a16:creationId xmlns:a16="http://schemas.microsoft.com/office/drawing/2014/main" id="{70F4A5D6-9E7A-43C2-98A5-90FDA922F821}"/>
              </a:ext>
            </a:extLst>
          </p:cNvPr>
          <p:cNvPicPr>
            <a:picLocks noChangeAspect="1"/>
          </p:cNvPicPr>
          <p:nvPr/>
        </p:nvPicPr>
        <p:blipFill>
          <a:blip r:embed="rId2"/>
          <a:stretch>
            <a:fillRect/>
          </a:stretch>
        </p:blipFill>
        <p:spPr>
          <a:xfrm>
            <a:off x="5340349" y="2816526"/>
            <a:ext cx="5211187" cy="280766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6954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Eclipse</a:t>
            </a:r>
            <a:endParaRPr dirty="0"/>
          </a:p>
        </p:txBody>
      </p:sp>
      <p:sp>
        <p:nvSpPr>
          <p:cNvPr id="56" name="São jogos utilizados em situações reais. Isso torna o jogador agente ativo das ações a serem tomadas, da mesma forma como deverá fazer nas situações reais."/>
          <p:cNvSpPr txBox="1"/>
          <p:nvPr/>
        </p:nvSpPr>
        <p:spPr>
          <a:xfrm>
            <a:off x="357320" y="2571750"/>
            <a:ext cx="4853507" cy="2677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O Eclipse é uma IDE de código aberto desenvolvida e mantida pela Eclipse Foundation, o Eclipse é famoso por ser totalmente integrado com o Java, que inclusive é o seu principal core (Eclipse, 2021)</a:t>
            </a:r>
            <a:endParaRPr dirty="0">
              <a:latin typeface="Times"/>
              <a:ea typeface="Times"/>
              <a:cs typeface="Times"/>
              <a:sym typeface="Times"/>
            </a:endParaRP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Fundamentação Teórica</a:t>
            </a:r>
            <a:endParaRPr dirty="0"/>
          </a:p>
        </p:txBody>
      </p:sp>
      <p:pic>
        <p:nvPicPr>
          <p:cNvPr id="2" name="Imagem 1">
            <a:extLst>
              <a:ext uri="{FF2B5EF4-FFF2-40B4-BE49-F238E27FC236}">
                <a16:creationId xmlns:a16="http://schemas.microsoft.com/office/drawing/2014/main" id="{8C150D96-F5A6-4FAB-8068-6C6F57D8CF06}"/>
              </a:ext>
            </a:extLst>
          </p:cNvPr>
          <p:cNvPicPr>
            <a:picLocks noChangeAspect="1"/>
          </p:cNvPicPr>
          <p:nvPr/>
        </p:nvPicPr>
        <p:blipFill>
          <a:blip r:embed="rId2"/>
          <a:stretch>
            <a:fillRect/>
          </a:stretch>
        </p:blipFill>
        <p:spPr>
          <a:xfrm>
            <a:off x="5363631" y="2439422"/>
            <a:ext cx="4959749" cy="2677656"/>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C6418029-195F-4BD3-BB89-66E387DA30DA}"/>
              </a:ext>
            </a:extLst>
          </p:cNvPr>
          <p:cNvPicPr>
            <a:picLocks noChangeAspect="1"/>
          </p:cNvPicPr>
          <p:nvPr/>
        </p:nvPicPr>
        <p:blipFill>
          <a:blip r:embed="rId2"/>
          <a:stretch>
            <a:fillRect/>
          </a:stretch>
        </p:blipFill>
        <p:spPr>
          <a:xfrm>
            <a:off x="5427595" y="1941534"/>
            <a:ext cx="4694304" cy="3919516"/>
          </a:xfrm>
          <a:prstGeom prst="rect">
            <a:avLst/>
          </a:prstGeom>
        </p:spPr>
      </p:pic>
      <p:sp>
        <p:nvSpPr>
          <p:cNvPr id="55" name="Serious games"/>
          <p:cNvSpPr txBox="1"/>
          <p:nvPr/>
        </p:nvSpPr>
        <p:spPr>
          <a:xfrm>
            <a:off x="287337" y="16954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Angular2+</a:t>
            </a:r>
          </a:p>
        </p:txBody>
      </p:sp>
      <p:sp>
        <p:nvSpPr>
          <p:cNvPr id="56" name="São jogos utilizados em situações reais. Isso torna o jogador agente ativo das ações a serem tomadas, da mesma forma como deverá fazer nas situações reais."/>
          <p:cNvSpPr txBox="1"/>
          <p:nvPr/>
        </p:nvSpPr>
        <p:spPr>
          <a:xfrm>
            <a:off x="357320" y="2571750"/>
            <a:ext cx="4643305" cy="34163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ea typeface="Times"/>
              </a:rPr>
              <a:t>	</a:t>
            </a:r>
            <a:r>
              <a:rPr lang="pt-BR" dirty="0"/>
              <a:t> Nascido de uma parceria improvável, o Angular2 é um framework criado e mantido pela Google, e é totalmente baseado e escrito com </a:t>
            </a:r>
            <a:r>
              <a:rPr lang="pt-BR" dirty="0" err="1"/>
              <a:t>TypeScript</a:t>
            </a:r>
            <a:r>
              <a:rPr lang="pt-BR" dirty="0"/>
              <a:t> (da Microsoft). Descrito pela própria documentação como “A plataforma do desenvolvedor web moderno” (Angular, 2021).</a:t>
            </a:r>
            <a:endParaRPr dirty="0">
              <a:latin typeface="Times"/>
              <a:ea typeface="Times"/>
              <a:cs typeface="Times"/>
              <a:sym typeface="Times"/>
            </a:endParaRP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Fundamentação Teórica</a:t>
            </a:r>
            <a:endParaRPr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6954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err="1"/>
              <a:t>Ionic</a:t>
            </a:r>
            <a:endParaRPr lang="pt-BR" dirty="0"/>
          </a:p>
        </p:txBody>
      </p:sp>
      <p:sp>
        <p:nvSpPr>
          <p:cNvPr id="56" name="São jogos utilizados em situações reais. Isso torna o jogador agente ativo das ações a serem tomadas, da mesma forma como deverá fazer nas situações reais."/>
          <p:cNvSpPr txBox="1"/>
          <p:nvPr/>
        </p:nvSpPr>
        <p:spPr>
          <a:xfrm>
            <a:off x="357321" y="2571750"/>
            <a:ext cx="4983030" cy="34163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O framework </a:t>
            </a:r>
            <a:r>
              <a:rPr lang="pt-BR" dirty="0" err="1"/>
              <a:t>Javascript</a:t>
            </a:r>
            <a:r>
              <a:rPr lang="pt-BR" dirty="0"/>
              <a:t>, </a:t>
            </a:r>
            <a:r>
              <a:rPr lang="pt-BR" dirty="0" err="1"/>
              <a:t>Ionic</a:t>
            </a:r>
            <a:r>
              <a:rPr lang="pt-BR" dirty="0"/>
              <a:t>, é descrito pela própria equipe de desenvolvimento, como um kit de ferramentas, que permite a criação de aplicativos web, desktop e mobile de forma híbrida, ou seja, é um framework que permite a construção de aplicações </a:t>
            </a:r>
            <a:r>
              <a:rPr lang="pt-BR" dirty="0" err="1"/>
              <a:t>frontend</a:t>
            </a:r>
            <a:r>
              <a:rPr lang="pt-BR" dirty="0"/>
              <a:t> multiplataforma.</a:t>
            </a:r>
            <a:endParaRPr dirty="0">
              <a:latin typeface="Times"/>
              <a:ea typeface="Times"/>
              <a:cs typeface="Times"/>
              <a:sym typeface="Times"/>
            </a:endParaRP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Fundamentação Teórica</a:t>
            </a:r>
            <a:endParaRPr dirty="0"/>
          </a:p>
        </p:txBody>
      </p:sp>
      <p:pic>
        <p:nvPicPr>
          <p:cNvPr id="2" name="Imagem 1">
            <a:extLst>
              <a:ext uri="{FF2B5EF4-FFF2-40B4-BE49-F238E27FC236}">
                <a16:creationId xmlns:a16="http://schemas.microsoft.com/office/drawing/2014/main" id="{1F58ACFA-111B-475C-BCBC-24CA0888FE27}"/>
              </a:ext>
            </a:extLst>
          </p:cNvPr>
          <p:cNvPicPr>
            <a:picLocks noChangeAspect="1"/>
          </p:cNvPicPr>
          <p:nvPr/>
        </p:nvPicPr>
        <p:blipFill>
          <a:blip r:embed="rId3"/>
          <a:stretch>
            <a:fillRect/>
          </a:stretch>
        </p:blipFill>
        <p:spPr>
          <a:xfrm>
            <a:off x="5431055" y="1825353"/>
            <a:ext cx="5102777" cy="3510300"/>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6954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Spring</a:t>
            </a:r>
          </a:p>
        </p:txBody>
      </p:sp>
      <p:sp>
        <p:nvSpPr>
          <p:cNvPr id="56" name="São jogos utilizados em situações reais. Isso torna o jogador agente ativo das ações a serem tomadas, da mesma forma como deverá fazer nas situações reais."/>
          <p:cNvSpPr txBox="1"/>
          <p:nvPr/>
        </p:nvSpPr>
        <p:spPr>
          <a:xfrm>
            <a:off x="287337" y="2220849"/>
            <a:ext cx="4590460" cy="5047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O Spring é um conjunto de frameworks que forma um grande ecossistema de bibliotecas e funcionalidades, facilitando e concedendo de maneira performática, praticidade e produtividade no desenvolvimento de serviços e </a:t>
            </a:r>
            <a:r>
              <a:rPr lang="pt-BR" dirty="0" err="1"/>
              <a:t>microsserviços</a:t>
            </a:r>
            <a:r>
              <a:rPr lang="pt-BR" dirty="0"/>
              <a:t> com a linguagem Java. Leve, flexível, seguro e reativo, é apenas um pouco dos benefícios que o Spring traz (Spring, 2021)</a:t>
            </a:r>
            <a:endParaRPr dirty="0">
              <a:latin typeface="Times"/>
              <a:ea typeface="Times"/>
              <a:cs typeface="Times"/>
              <a:sym typeface="Times"/>
            </a:endParaRP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Fundamentação Teórica</a:t>
            </a:r>
            <a:endParaRPr dirty="0"/>
          </a:p>
        </p:txBody>
      </p:sp>
      <p:pic>
        <p:nvPicPr>
          <p:cNvPr id="2" name="Imagem 1">
            <a:extLst>
              <a:ext uri="{FF2B5EF4-FFF2-40B4-BE49-F238E27FC236}">
                <a16:creationId xmlns:a16="http://schemas.microsoft.com/office/drawing/2014/main" id="{EE5847D9-5309-4F22-8E5B-B458B23C21DB}"/>
              </a:ext>
            </a:extLst>
          </p:cNvPr>
          <p:cNvPicPr>
            <a:picLocks noChangeAspect="1"/>
          </p:cNvPicPr>
          <p:nvPr/>
        </p:nvPicPr>
        <p:blipFill>
          <a:blip r:embed="rId3"/>
          <a:stretch>
            <a:fillRect/>
          </a:stretch>
        </p:blipFill>
        <p:spPr>
          <a:xfrm>
            <a:off x="5028470" y="2040889"/>
            <a:ext cx="5490748" cy="3474721"/>
          </a:xfrm>
          <a:prstGeom prst="rect">
            <a:avLst/>
          </a:prstGeom>
        </p:spPr>
      </p:pic>
    </p:spTree>
    <p:extLst>
      <p:ext uri="{BB962C8B-B14F-4D97-AF65-F5344CB8AC3E}">
        <p14:creationId xmlns:p14="http://schemas.microsoft.com/office/powerpoint/2010/main" val="365007805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695450"/>
            <a:ext cx="8640763" cy="5253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err="1"/>
              <a:t>MongoDB</a:t>
            </a:r>
            <a:endParaRPr lang="pt-BR" dirty="0"/>
          </a:p>
        </p:txBody>
      </p:sp>
      <p:sp>
        <p:nvSpPr>
          <p:cNvPr id="56" name="São jogos utilizados em situações reais. Isso torna o jogador agente ativo das ações a serem tomadas, da mesma forma como deverá fazer nas situações reais."/>
          <p:cNvSpPr txBox="1"/>
          <p:nvPr/>
        </p:nvSpPr>
        <p:spPr>
          <a:xfrm>
            <a:off x="357321" y="2571750"/>
            <a:ext cx="4490252" cy="37856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a:t>
            </a:r>
            <a:r>
              <a:rPr lang="pt-BR" dirty="0" err="1"/>
              <a:t>MongoDB</a:t>
            </a:r>
            <a:r>
              <a:rPr lang="pt-BR" dirty="0"/>
              <a:t> é um banco de dados não relacional (NOSQL), baseado em documento, ele armazena suas informações em estruturas </a:t>
            </a:r>
            <a:r>
              <a:rPr lang="pt-BR" dirty="0" err="1"/>
              <a:t>JavaScript</a:t>
            </a:r>
            <a:r>
              <a:rPr lang="pt-BR" dirty="0"/>
              <a:t> </a:t>
            </a:r>
            <a:r>
              <a:rPr lang="pt-BR" dirty="0" err="1"/>
              <a:t>Object</a:t>
            </a:r>
            <a:r>
              <a:rPr lang="pt-BR" dirty="0"/>
              <a:t> </a:t>
            </a:r>
            <a:r>
              <a:rPr lang="pt-BR" dirty="0" err="1"/>
              <a:t>Notation</a:t>
            </a:r>
            <a:r>
              <a:rPr lang="pt-BR" dirty="0"/>
              <a:t> (JSON), o que zera problemas que temos em bancos relacionais, como a incompatibilidade de impedância (</a:t>
            </a:r>
            <a:r>
              <a:rPr lang="pt-BR" dirty="0" err="1"/>
              <a:t>MobgoDB</a:t>
            </a:r>
            <a:r>
              <a:rPr lang="pt-BR" dirty="0"/>
              <a:t>, 2021).</a:t>
            </a:r>
            <a:endParaRPr dirty="0">
              <a:latin typeface="Times"/>
              <a:ea typeface="Times"/>
              <a:cs typeface="Times"/>
              <a:sym typeface="Times"/>
            </a:endParaRP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Fundamentação Teórica</a:t>
            </a:r>
            <a:endParaRPr dirty="0"/>
          </a:p>
        </p:txBody>
      </p:sp>
      <p:pic>
        <p:nvPicPr>
          <p:cNvPr id="2" name="Imagem 1">
            <a:extLst>
              <a:ext uri="{FF2B5EF4-FFF2-40B4-BE49-F238E27FC236}">
                <a16:creationId xmlns:a16="http://schemas.microsoft.com/office/drawing/2014/main" id="{3877EF5A-F1CA-4D5C-9D19-D99AC6BD68B0}"/>
              </a:ext>
            </a:extLst>
          </p:cNvPr>
          <p:cNvPicPr>
            <a:picLocks noChangeAspect="1"/>
          </p:cNvPicPr>
          <p:nvPr/>
        </p:nvPicPr>
        <p:blipFill>
          <a:blip r:embed="rId3"/>
          <a:stretch>
            <a:fillRect/>
          </a:stretch>
        </p:blipFill>
        <p:spPr>
          <a:xfrm>
            <a:off x="4976754" y="2289547"/>
            <a:ext cx="5578842" cy="3300041"/>
          </a:xfrm>
          <a:prstGeom prst="rect">
            <a:avLst/>
          </a:prstGeom>
        </p:spPr>
      </p:pic>
    </p:spTree>
    <p:extLst>
      <p:ext uri="{BB962C8B-B14F-4D97-AF65-F5344CB8AC3E}">
        <p14:creationId xmlns:p14="http://schemas.microsoft.com/office/powerpoint/2010/main" val="134285691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695450"/>
            <a:ext cx="8640763" cy="5253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err="1"/>
              <a:t>MongoDB</a:t>
            </a:r>
            <a:r>
              <a:rPr lang="pt-BR" dirty="0"/>
              <a:t> Atlas</a:t>
            </a:r>
          </a:p>
        </p:txBody>
      </p:sp>
      <p:sp>
        <p:nvSpPr>
          <p:cNvPr id="56" name="São jogos utilizados em situações reais. Isso torna o jogador agente ativo das ações a serem tomadas, da mesma forma como deverá fazer nas situações reais."/>
          <p:cNvSpPr txBox="1"/>
          <p:nvPr/>
        </p:nvSpPr>
        <p:spPr>
          <a:xfrm>
            <a:off x="287337" y="2220849"/>
            <a:ext cx="4972744" cy="4678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O </a:t>
            </a:r>
            <a:r>
              <a:rPr lang="pt-BR" dirty="0" err="1"/>
              <a:t>MongoDB</a:t>
            </a:r>
            <a:r>
              <a:rPr lang="pt-BR" dirty="0"/>
              <a:t> Atlas, ou simplesmente Atlas, é o caminho mais fácil e simples de realizar </a:t>
            </a:r>
            <a:r>
              <a:rPr lang="pt-BR" dirty="0" err="1"/>
              <a:t>deploy</a:t>
            </a:r>
            <a:r>
              <a:rPr lang="pt-BR" dirty="0"/>
              <a:t> do banco de dados </a:t>
            </a:r>
            <a:r>
              <a:rPr lang="pt-BR" dirty="0" err="1"/>
              <a:t>MongoDB</a:t>
            </a:r>
            <a:r>
              <a:rPr lang="pt-BR" dirty="0"/>
              <a:t> para a nuvem. Seguindo os princípios de </a:t>
            </a:r>
            <a:r>
              <a:rPr lang="pt-BR" dirty="0" err="1"/>
              <a:t>DBaaS</a:t>
            </a:r>
            <a:r>
              <a:rPr lang="pt-BR" dirty="0"/>
              <a:t>, ou seja, Banco de dados como um serviço. </a:t>
            </a:r>
          </a:p>
          <a:p>
            <a:pPr algn="just">
              <a:lnSpc>
                <a:spcPct val="100000"/>
              </a:lnSpc>
            </a:pPr>
            <a:r>
              <a:rPr lang="pt-BR" dirty="0"/>
              <a:t>	O Atlas nos permite criar toda uma arquitetura escalável e segura rapidamente para podermos servir o nosso banco de dados (</a:t>
            </a:r>
            <a:r>
              <a:rPr lang="pt-BR" dirty="0" err="1"/>
              <a:t>MongoDB</a:t>
            </a:r>
            <a:r>
              <a:rPr lang="pt-BR" dirty="0"/>
              <a:t>, 2021).</a:t>
            </a:r>
            <a:endParaRPr dirty="0">
              <a:latin typeface="Times"/>
              <a:ea typeface="Times"/>
              <a:cs typeface="Times"/>
              <a:sym typeface="Times"/>
            </a:endParaRP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Fundamentação Teórica</a:t>
            </a:r>
            <a:endParaRPr dirty="0"/>
          </a:p>
        </p:txBody>
      </p:sp>
      <p:pic>
        <p:nvPicPr>
          <p:cNvPr id="3" name="Imagem 2">
            <a:extLst>
              <a:ext uri="{FF2B5EF4-FFF2-40B4-BE49-F238E27FC236}">
                <a16:creationId xmlns:a16="http://schemas.microsoft.com/office/drawing/2014/main" id="{E81F9889-F62A-4D80-89FE-52E7B63AF42B}"/>
              </a:ext>
            </a:extLst>
          </p:cNvPr>
          <p:cNvPicPr>
            <a:picLocks noChangeAspect="1"/>
          </p:cNvPicPr>
          <p:nvPr/>
        </p:nvPicPr>
        <p:blipFill>
          <a:blip r:embed="rId3"/>
          <a:stretch>
            <a:fillRect/>
          </a:stretch>
        </p:blipFill>
        <p:spPr>
          <a:xfrm>
            <a:off x="5420619" y="2579886"/>
            <a:ext cx="4972744" cy="2867425"/>
          </a:xfrm>
          <a:prstGeom prst="rect">
            <a:avLst/>
          </a:prstGeom>
        </p:spPr>
      </p:pic>
    </p:spTree>
    <p:extLst>
      <p:ext uri="{BB962C8B-B14F-4D97-AF65-F5344CB8AC3E}">
        <p14:creationId xmlns:p14="http://schemas.microsoft.com/office/powerpoint/2010/main" val="357769103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2CBB2A4-6725-4BDE-9402-4CAA4A560A01}"/>
              </a:ext>
            </a:extLst>
          </p:cNvPr>
          <p:cNvPicPr>
            <a:picLocks noChangeAspect="1"/>
          </p:cNvPicPr>
          <p:nvPr/>
        </p:nvPicPr>
        <p:blipFill>
          <a:blip r:embed="rId3"/>
          <a:stretch>
            <a:fillRect/>
          </a:stretch>
        </p:blipFill>
        <p:spPr>
          <a:xfrm>
            <a:off x="4948322" y="2289547"/>
            <a:ext cx="5607274" cy="3300041"/>
          </a:xfrm>
          <a:prstGeom prst="rect">
            <a:avLst/>
          </a:prstGeom>
        </p:spPr>
      </p:pic>
      <p:sp>
        <p:nvSpPr>
          <p:cNvPr id="55" name="Serious games"/>
          <p:cNvSpPr txBox="1"/>
          <p:nvPr/>
        </p:nvSpPr>
        <p:spPr>
          <a:xfrm>
            <a:off x="287337" y="1695450"/>
            <a:ext cx="8640763" cy="5253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err="1"/>
              <a:t>Amazon</a:t>
            </a:r>
            <a:r>
              <a:rPr lang="pt-BR" dirty="0"/>
              <a:t> Web Services (AWS)</a:t>
            </a:r>
          </a:p>
        </p:txBody>
      </p:sp>
      <p:sp>
        <p:nvSpPr>
          <p:cNvPr id="56" name="São jogos utilizados em situações reais. Isso torna o jogador agente ativo das ações a serem tomadas, da mesma forma como deverá fazer nas situações reais."/>
          <p:cNvSpPr txBox="1"/>
          <p:nvPr/>
        </p:nvSpPr>
        <p:spPr>
          <a:xfrm>
            <a:off x="378610" y="2293521"/>
            <a:ext cx="4490252" cy="4893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O </a:t>
            </a:r>
            <a:r>
              <a:rPr lang="pt-BR" dirty="0" err="1"/>
              <a:t>Amazon</a:t>
            </a:r>
            <a:r>
              <a:rPr lang="pt-BR" dirty="0"/>
              <a:t> Web Services (AWS) oferece serviços de infraestrutura por meio de web </a:t>
            </a:r>
            <a:r>
              <a:rPr lang="pt-BR" dirty="0" err="1"/>
              <a:t>services</a:t>
            </a:r>
            <a:r>
              <a:rPr lang="pt-BR" dirty="0"/>
              <a:t>, democratizando ainda mais, a T.I, a ideia de infraestrutura e a possibilidade de construção e distribuição de softwares em nuvem. Toda a infraestrutura, pode ser simplesmente “alugado” de forma escalável no AWS, seguindo a ideia do “</a:t>
            </a:r>
            <a:r>
              <a:rPr lang="pt-BR" dirty="0" err="1"/>
              <a:t>pay</a:t>
            </a:r>
            <a:r>
              <a:rPr lang="pt-BR" dirty="0"/>
              <a:t>-</a:t>
            </a:r>
            <a:r>
              <a:rPr lang="pt-BR" dirty="0" err="1"/>
              <a:t>for-use</a:t>
            </a:r>
            <a:r>
              <a:rPr lang="pt-BR" dirty="0"/>
              <a:t>”.</a:t>
            </a:r>
            <a:endParaRPr dirty="0">
              <a:latin typeface="Times"/>
              <a:ea typeface="Times"/>
              <a:cs typeface="Times"/>
              <a:sym typeface="Times"/>
            </a:endParaRP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Fundamentação Teórica</a:t>
            </a:r>
            <a:endParaRPr dirty="0"/>
          </a:p>
        </p:txBody>
      </p:sp>
    </p:spTree>
    <p:extLst>
      <p:ext uri="{BB962C8B-B14F-4D97-AF65-F5344CB8AC3E}">
        <p14:creationId xmlns:p14="http://schemas.microsoft.com/office/powerpoint/2010/main" val="73963876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6954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err="1"/>
              <a:t>Firebase</a:t>
            </a:r>
            <a:endParaRPr lang="pt-BR" dirty="0"/>
          </a:p>
        </p:txBody>
      </p:sp>
      <p:sp>
        <p:nvSpPr>
          <p:cNvPr id="56" name="São jogos utilizados em situações reais. Isso torna o jogador agente ativo das ações a serem tomadas, da mesma forma como deverá fazer nas situações reais."/>
          <p:cNvSpPr txBox="1"/>
          <p:nvPr/>
        </p:nvSpPr>
        <p:spPr>
          <a:xfrm>
            <a:off x="357321" y="2571750"/>
            <a:ext cx="4665616" cy="41549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O </a:t>
            </a:r>
            <a:r>
              <a:rPr lang="pt-BR" dirty="0" err="1"/>
              <a:t>Firebase</a:t>
            </a:r>
            <a:r>
              <a:rPr lang="pt-BR" dirty="0"/>
              <a:t> é uma plataforma que visa o </a:t>
            </a:r>
            <a:r>
              <a:rPr lang="pt-BR" dirty="0" err="1"/>
              <a:t>BaaS</a:t>
            </a:r>
            <a:r>
              <a:rPr lang="pt-BR" dirty="0"/>
              <a:t> (</a:t>
            </a:r>
            <a:r>
              <a:rPr lang="pt-BR" dirty="0" err="1"/>
              <a:t>Backend</a:t>
            </a:r>
            <a:r>
              <a:rPr lang="pt-BR" dirty="0"/>
              <a:t> as a Service), desenvolvido pela Google. A ideia central é facilitar a criação e integração de plataformas cruzadas como aplicações mobile e web, possui diversos serviços e funcionalidades que facilitam a construção, monitoramento e engajamento entre aplicações.</a:t>
            </a:r>
            <a:endParaRPr dirty="0">
              <a:latin typeface="Times"/>
              <a:ea typeface="Times"/>
              <a:cs typeface="Times"/>
              <a:sym typeface="Times"/>
            </a:endParaRP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Fundamentação Teórica</a:t>
            </a:r>
            <a:endParaRPr dirty="0"/>
          </a:p>
        </p:txBody>
      </p:sp>
      <p:pic>
        <p:nvPicPr>
          <p:cNvPr id="2" name="Imagem 1">
            <a:extLst>
              <a:ext uri="{FF2B5EF4-FFF2-40B4-BE49-F238E27FC236}">
                <a16:creationId xmlns:a16="http://schemas.microsoft.com/office/drawing/2014/main" id="{B1DF1183-3A91-4381-92D9-2DD183A88075}"/>
              </a:ext>
            </a:extLst>
          </p:cNvPr>
          <p:cNvPicPr>
            <a:picLocks noChangeAspect="1"/>
          </p:cNvPicPr>
          <p:nvPr/>
        </p:nvPicPr>
        <p:blipFill>
          <a:blip r:embed="rId3"/>
          <a:stretch>
            <a:fillRect/>
          </a:stretch>
        </p:blipFill>
        <p:spPr>
          <a:xfrm>
            <a:off x="5248405" y="2369139"/>
            <a:ext cx="5207326" cy="3169116"/>
          </a:xfrm>
          <a:prstGeom prst="rect">
            <a:avLst/>
          </a:prstGeom>
        </p:spPr>
      </p:pic>
    </p:spTree>
    <p:extLst>
      <p:ext uri="{BB962C8B-B14F-4D97-AF65-F5344CB8AC3E}">
        <p14:creationId xmlns:p14="http://schemas.microsoft.com/office/powerpoint/2010/main" val="364155647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Introdução…"/>
          <p:cNvSpPr txBox="1"/>
          <p:nvPr/>
        </p:nvSpPr>
        <p:spPr>
          <a:xfrm>
            <a:off x="287337" y="503237"/>
            <a:ext cx="9163051" cy="52651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p>
            <a:pPr marL="685800" indent="-685800">
              <a:buClr>
                <a:srgbClr val="000000"/>
              </a:buClr>
              <a:buSzPct val="100000"/>
              <a:buFont typeface="Arial"/>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a:latin typeface="Arial"/>
                <a:ea typeface="Arial"/>
                <a:cs typeface="Arial"/>
                <a:sym typeface="Arial"/>
              </a:defRPr>
            </a:pPr>
            <a:r>
              <a:rPr dirty="0" err="1"/>
              <a:t>Introdução</a:t>
            </a:r>
            <a:endParaRPr dirty="0"/>
          </a:p>
          <a:p>
            <a:pPr marL="685800" indent="-685800">
              <a:buClr>
                <a:srgbClr val="000000"/>
              </a:buClr>
              <a:buSzPct val="100000"/>
              <a:buFont typeface="Arial"/>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a:latin typeface="Arial"/>
                <a:ea typeface="Arial"/>
                <a:cs typeface="Arial"/>
                <a:sym typeface="Arial"/>
              </a:defRPr>
            </a:pPr>
            <a:r>
              <a:rPr dirty="0" err="1"/>
              <a:t>Objetivos</a:t>
            </a:r>
            <a:endParaRPr dirty="0"/>
          </a:p>
          <a:p>
            <a:pPr marL="685800" indent="-685800">
              <a:buClr>
                <a:srgbClr val="000000"/>
              </a:buClr>
              <a:buSzPct val="100000"/>
              <a:buFont typeface="Arial"/>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a:latin typeface="Arial"/>
                <a:ea typeface="Arial"/>
                <a:cs typeface="Arial"/>
                <a:sym typeface="Arial"/>
              </a:defRPr>
            </a:pPr>
            <a:r>
              <a:rPr dirty="0" err="1"/>
              <a:t>Fundamentação</a:t>
            </a:r>
            <a:r>
              <a:rPr dirty="0"/>
              <a:t> </a:t>
            </a:r>
            <a:r>
              <a:rPr dirty="0" err="1"/>
              <a:t>Teórica</a:t>
            </a:r>
            <a:endParaRPr dirty="0"/>
          </a:p>
          <a:p>
            <a:pPr marL="685800" indent="-685800">
              <a:buClr>
                <a:srgbClr val="000000"/>
              </a:buClr>
              <a:buSzPct val="100000"/>
              <a:buFont typeface="Arial"/>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a:latin typeface="Arial"/>
                <a:ea typeface="Arial"/>
                <a:cs typeface="Arial"/>
                <a:sym typeface="Arial"/>
              </a:defRPr>
            </a:pPr>
            <a:r>
              <a:rPr dirty="0"/>
              <a:t>M</a:t>
            </a:r>
            <a:r>
              <a:rPr lang="pt-BR" dirty="0"/>
              <a:t>e</a:t>
            </a:r>
            <a:r>
              <a:rPr dirty="0" err="1"/>
              <a:t>todo</a:t>
            </a:r>
            <a:r>
              <a:rPr lang="pt-BR" dirty="0" err="1"/>
              <a:t>logia</a:t>
            </a:r>
            <a:endParaRPr dirty="0"/>
          </a:p>
          <a:p>
            <a:pPr marL="685800" indent="-685800">
              <a:buClr>
                <a:srgbClr val="000000"/>
              </a:buClr>
              <a:buSzPct val="100000"/>
              <a:buFont typeface="Arial"/>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a:latin typeface="Arial"/>
                <a:ea typeface="Arial"/>
                <a:cs typeface="Arial"/>
                <a:sym typeface="Arial"/>
              </a:defRPr>
            </a:pPr>
            <a:r>
              <a:rPr dirty="0"/>
              <a:t>Testes e </a:t>
            </a:r>
            <a:r>
              <a:rPr dirty="0" err="1"/>
              <a:t>Resultados</a:t>
            </a:r>
            <a:endParaRPr dirty="0"/>
          </a:p>
          <a:p>
            <a:pPr marL="685800" indent="-685800">
              <a:buClr>
                <a:srgbClr val="000000"/>
              </a:buClr>
              <a:buSzPct val="100000"/>
              <a:buFont typeface="Arial"/>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a:latin typeface="Arial"/>
                <a:ea typeface="Arial"/>
                <a:cs typeface="Arial"/>
                <a:sym typeface="Arial"/>
              </a:defRPr>
            </a:pPr>
            <a:r>
              <a:rPr dirty="0" err="1"/>
              <a:t>Conclusão</a:t>
            </a:r>
            <a:endParaRPr dirty="0"/>
          </a:p>
          <a:p>
            <a:pPr marL="685800" indent="-685800">
              <a:buClr>
                <a:srgbClr val="000000"/>
              </a:buClr>
              <a:buSzPct val="100000"/>
              <a:buFont typeface="Arial"/>
              <a:buChar cha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a:latin typeface="Arial"/>
                <a:ea typeface="Arial"/>
                <a:cs typeface="Arial"/>
                <a:sym typeface="Arial"/>
              </a:defRPr>
            </a:pPr>
            <a:r>
              <a:rPr dirty="0" err="1"/>
              <a:t>Referências</a:t>
            </a:r>
            <a:r>
              <a:rPr dirty="0"/>
              <a:t> </a:t>
            </a:r>
            <a:r>
              <a:rPr dirty="0" err="1"/>
              <a:t>Bibliográficas</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6954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err="1"/>
              <a:t>Insomnia</a:t>
            </a:r>
            <a:endParaRPr lang="pt-BR" dirty="0"/>
          </a:p>
        </p:txBody>
      </p:sp>
      <p:sp>
        <p:nvSpPr>
          <p:cNvPr id="56" name="São jogos utilizados em situações reais. Isso torna o jogador agente ativo das ações a serem tomadas, da mesma forma como deverá fazer nas situações reais."/>
          <p:cNvSpPr txBox="1"/>
          <p:nvPr/>
        </p:nvSpPr>
        <p:spPr>
          <a:xfrm>
            <a:off x="357321" y="2571750"/>
            <a:ext cx="4640564" cy="4524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a:t>
            </a:r>
            <a:r>
              <a:rPr lang="pt-BR" dirty="0" err="1"/>
              <a:t>Insomnia</a:t>
            </a:r>
            <a:r>
              <a:rPr lang="pt-BR" dirty="0"/>
              <a:t> é uma ferramenta para testar e </a:t>
            </a:r>
            <a:r>
              <a:rPr lang="pt-BR" dirty="0" err="1"/>
              <a:t>debugar</a:t>
            </a:r>
            <a:r>
              <a:rPr lang="pt-BR" dirty="0"/>
              <a:t> APIs </a:t>
            </a:r>
            <a:r>
              <a:rPr lang="pt-BR" dirty="0" err="1"/>
              <a:t>Rest</a:t>
            </a:r>
            <a:r>
              <a:rPr lang="pt-BR" dirty="0"/>
              <a:t>, </a:t>
            </a:r>
            <a:r>
              <a:rPr lang="pt-BR" dirty="0" err="1"/>
              <a:t>GraphQL</a:t>
            </a:r>
            <a:r>
              <a:rPr lang="pt-BR" dirty="0"/>
              <a:t> e SOAP de forma simplificada, rápida e fácil. Como diz o próprio site do produto, “Debug APIs feito humano, não um feito um robô”. Sua principal finalidade é a de testar requisições HTTP e o funcionamento de uma API como se fosse de fato um cliente (</a:t>
            </a:r>
            <a:r>
              <a:rPr lang="pt-BR" dirty="0" err="1"/>
              <a:t>Insomnia</a:t>
            </a:r>
            <a:r>
              <a:rPr lang="pt-BR" dirty="0"/>
              <a:t>, 2021).</a:t>
            </a:r>
            <a:endParaRPr dirty="0">
              <a:latin typeface="Times"/>
              <a:ea typeface="Times"/>
              <a:cs typeface="Times"/>
              <a:sym typeface="Times"/>
            </a:endParaRP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Fundamentação Teórica</a:t>
            </a:r>
            <a:endParaRPr dirty="0"/>
          </a:p>
        </p:txBody>
      </p:sp>
      <p:pic>
        <p:nvPicPr>
          <p:cNvPr id="2" name="Imagem 1">
            <a:extLst>
              <a:ext uri="{FF2B5EF4-FFF2-40B4-BE49-F238E27FC236}">
                <a16:creationId xmlns:a16="http://schemas.microsoft.com/office/drawing/2014/main" id="{4C4F37B8-C779-48E6-AF03-FCCFC3322C79}"/>
              </a:ext>
            </a:extLst>
          </p:cNvPr>
          <p:cNvPicPr>
            <a:picLocks noChangeAspect="1"/>
          </p:cNvPicPr>
          <p:nvPr/>
        </p:nvPicPr>
        <p:blipFill>
          <a:blip r:embed="rId3"/>
          <a:stretch>
            <a:fillRect/>
          </a:stretch>
        </p:blipFill>
        <p:spPr>
          <a:xfrm>
            <a:off x="5098093" y="2106378"/>
            <a:ext cx="5336348" cy="3342443"/>
          </a:xfrm>
          <a:prstGeom prst="rect">
            <a:avLst/>
          </a:prstGeom>
        </p:spPr>
      </p:pic>
    </p:spTree>
    <p:extLst>
      <p:ext uri="{BB962C8B-B14F-4D97-AF65-F5344CB8AC3E}">
        <p14:creationId xmlns:p14="http://schemas.microsoft.com/office/powerpoint/2010/main" val="253033388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6954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Diagrama de Classe</a:t>
            </a:r>
          </a:p>
        </p:txBody>
      </p:sp>
      <p:sp>
        <p:nvSpPr>
          <p:cNvPr id="56" name="São jogos utilizados em situações reais. Isso torna o jogador agente ativo das ações a serem tomadas, da mesma forma como deverá fazer nas situações reais."/>
          <p:cNvSpPr txBox="1"/>
          <p:nvPr/>
        </p:nvSpPr>
        <p:spPr>
          <a:xfrm>
            <a:off x="357320" y="2571750"/>
            <a:ext cx="9939075" cy="39395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ea typeface="Times"/>
              </a:rPr>
              <a:t>	</a:t>
            </a:r>
            <a:r>
              <a:rPr lang="pt-BR" dirty="0"/>
              <a:t>O diagrama de classe do Modelo de Linguagem Unificado (UML, da sigla em inglês) mapeia a estrutura de um sistema, visto que ele modela suas classes, atributos, operações e relação entre objetos, sendo extremamente útil no momento de concepção e projeto de um sistema (</a:t>
            </a:r>
            <a:r>
              <a:rPr lang="pt-BR" dirty="0" err="1"/>
              <a:t>LucidChart</a:t>
            </a:r>
            <a:r>
              <a:rPr lang="pt-BR" dirty="0"/>
              <a:t>, 2021)</a:t>
            </a:r>
          </a:p>
          <a:p>
            <a:pPr algn="just">
              <a:lnSpc>
                <a:spcPct val="100000"/>
              </a:lnSpc>
            </a:pPr>
            <a:r>
              <a:rPr lang="pt-BR" dirty="0">
                <a:latin typeface="Times"/>
                <a:ea typeface="Times"/>
                <a:cs typeface="Times"/>
                <a:sym typeface="Times"/>
              </a:rPr>
              <a:t>	</a:t>
            </a:r>
            <a:r>
              <a:rPr lang="pt-BR" dirty="0"/>
              <a:t>Ao termos essas características modeladas, saberemos exatamente o que precisa ser feito no nível mais inicial de um sistema, pois antes mesmo de desenvolvermos as funcionalidades de um sistema, precisamos conceber, quais serão os objetos que irão compor esse sistema e como eles se relacionam.</a:t>
            </a:r>
            <a:endParaRPr dirty="0">
              <a:latin typeface="Times"/>
              <a:ea typeface="Times"/>
              <a:cs typeface="Times"/>
              <a:sym typeface="Times"/>
            </a:endParaRP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pic>
        <p:nvPicPr>
          <p:cNvPr id="2" name="Imagem 1">
            <a:extLst>
              <a:ext uri="{FF2B5EF4-FFF2-40B4-BE49-F238E27FC236}">
                <a16:creationId xmlns:a16="http://schemas.microsoft.com/office/drawing/2014/main" id="{38487842-8EFE-4A66-8258-5A12696839F0}"/>
              </a:ext>
            </a:extLst>
          </p:cNvPr>
          <p:cNvPicPr>
            <a:picLocks noChangeAspect="1"/>
          </p:cNvPicPr>
          <p:nvPr/>
        </p:nvPicPr>
        <p:blipFill>
          <a:blip r:embed="rId3"/>
          <a:stretch>
            <a:fillRect/>
          </a:stretch>
        </p:blipFill>
        <p:spPr>
          <a:xfrm>
            <a:off x="287337" y="2220849"/>
            <a:ext cx="8295378" cy="4701132"/>
          </a:xfrm>
          <a:prstGeom prst="rect">
            <a:avLst/>
          </a:prstGeom>
        </p:spPr>
      </p:pic>
      <p:sp>
        <p:nvSpPr>
          <p:cNvPr id="7" name="Serious games">
            <a:extLst>
              <a:ext uri="{FF2B5EF4-FFF2-40B4-BE49-F238E27FC236}">
                <a16:creationId xmlns:a16="http://schemas.microsoft.com/office/drawing/2014/main" id="{FF0F4D8E-C536-4582-80FC-5B4F3EFCDCC4}"/>
              </a:ext>
            </a:extLst>
          </p:cNvPr>
          <p:cNvSpPr txBox="1"/>
          <p:nvPr/>
        </p:nvSpPr>
        <p:spPr>
          <a:xfrm>
            <a:off x="287337" y="1515931"/>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Diagrama de Classe</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sp>
        <p:nvSpPr>
          <p:cNvPr id="7" name="Serious games">
            <a:extLst>
              <a:ext uri="{FF2B5EF4-FFF2-40B4-BE49-F238E27FC236}">
                <a16:creationId xmlns:a16="http://schemas.microsoft.com/office/drawing/2014/main" id="{FF0F4D8E-C536-4582-80FC-5B4F3EFCDCC4}"/>
              </a:ext>
            </a:extLst>
          </p:cNvPr>
          <p:cNvSpPr txBox="1"/>
          <p:nvPr/>
        </p:nvSpPr>
        <p:spPr>
          <a:xfrm>
            <a:off x="287337" y="1515931"/>
            <a:ext cx="8640763" cy="5253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Diagrama de Classe</a:t>
            </a:r>
          </a:p>
        </p:txBody>
      </p:sp>
      <p:pic>
        <p:nvPicPr>
          <p:cNvPr id="3" name="Imagem 2">
            <a:extLst>
              <a:ext uri="{FF2B5EF4-FFF2-40B4-BE49-F238E27FC236}">
                <a16:creationId xmlns:a16="http://schemas.microsoft.com/office/drawing/2014/main" id="{9CC6019C-3DA8-4693-85B6-594E9591C2CE}"/>
              </a:ext>
            </a:extLst>
          </p:cNvPr>
          <p:cNvPicPr>
            <a:picLocks noChangeAspect="1"/>
          </p:cNvPicPr>
          <p:nvPr/>
        </p:nvPicPr>
        <p:blipFill>
          <a:blip r:embed="rId3"/>
          <a:stretch>
            <a:fillRect/>
          </a:stretch>
        </p:blipFill>
        <p:spPr>
          <a:xfrm>
            <a:off x="287337" y="2220847"/>
            <a:ext cx="8835319" cy="4832415"/>
          </a:xfrm>
          <a:prstGeom prst="rect">
            <a:avLst/>
          </a:prstGeom>
        </p:spPr>
      </p:pic>
    </p:spTree>
    <p:extLst>
      <p:ext uri="{BB962C8B-B14F-4D97-AF65-F5344CB8AC3E}">
        <p14:creationId xmlns:p14="http://schemas.microsoft.com/office/powerpoint/2010/main" val="114978620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sp>
        <p:nvSpPr>
          <p:cNvPr id="7" name="Serious games">
            <a:extLst>
              <a:ext uri="{FF2B5EF4-FFF2-40B4-BE49-F238E27FC236}">
                <a16:creationId xmlns:a16="http://schemas.microsoft.com/office/drawing/2014/main" id="{FF0F4D8E-C536-4582-80FC-5B4F3EFCDCC4}"/>
              </a:ext>
            </a:extLst>
          </p:cNvPr>
          <p:cNvSpPr txBox="1"/>
          <p:nvPr/>
        </p:nvSpPr>
        <p:spPr>
          <a:xfrm>
            <a:off x="287337" y="1515931"/>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Diagrama de Classe</a:t>
            </a:r>
          </a:p>
        </p:txBody>
      </p:sp>
      <p:pic>
        <p:nvPicPr>
          <p:cNvPr id="4" name="Imagem 3">
            <a:extLst>
              <a:ext uri="{FF2B5EF4-FFF2-40B4-BE49-F238E27FC236}">
                <a16:creationId xmlns:a16="http://schemas.microsoft.com/office/drawing/2014/main" id="{EB2C5AC2-7DFF-431A-AAE0-88D701A49AF9}"/>
              </a:ext>
            </a:extLst>
          </p:cNvPr>
          <p:cNvPicPr>
            <a:picLocks noChangeAspect="1"/>
          </p:cNvPicPr>
          <p:nvPr/>
        </p:nvPicPr>
        <p:blipFill>
          <a:blip r:embed="rId3"/>
          <a:stretch>
            <a:fillRect/>
          </a:stretch>
        </p:blipFill>
        <p:spPr>
          <a:xfrm>
            <a:off x="287337" y="2220849"/>
            <a:ext cx="4267839" cy="3440916"/>
          </a:xfrm>
          <a:prstGeom prst="rect">
            <a:avLst/>
          </a:prstGeom>
        </p:spPr>
      </p:pic>
      <p:pic>
        <p:nvPicPr>
          <p:cNvPr id="5" name="Imagem 4">
            <a:extLst>
              <a:ext uri="{FF2B5EF4-FFF2-40B4-BE49-F238E27FC236}">
                <a16:creationId xmlns:a16="http://schemas.microsoft.com/office/drawing/2014/main" id="{5140B315-12CF-4277-8BE6-6B67C1284ED2}"/>
              </a:ext>
            </a:extLst>
          </p:cNvPr>
          <p:cNvPicPr>
            <a:picLocks noChangeAspect="1"/>
          </p:cNvPicPr>
          <p:nvPr/>
        </p:nvPicPr>
        <p:blipFill>
          <a:blip r:embed="rId4"/>
          <a:stretch>
            <a:fillRect/>
          </a:stretch>
        </p:blipFill>
        <p:spPr>
          <a:xfrm>
            <a:off x="5340350" y="2158218"/>
            <a:ext cx="4532313" cy="3566177"/>
          </a:xfrm>
          <a:prstGeom prst="rect">
            <a:avLst/>
          </a:prstGeom>
        </p:spPr>
      </p:pic>
    </p:spTree>
    <p:extLst>
      <p:ext uri="{BB962C8B-B14F-4D97-AF65-F5344CB8AC3E}">
        <p14:creationId xmlns:p14="http://schemas.microsoft.com/office/powerpoint/2010/main" val="96096197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6954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Programação</a:t>
            </a:r>
          </a:p>
        </p:txBody>
      </p:sp>
      <p:sp>
        <p:nvSpPr>
          <p:cNvPr id="56" name="São jogos utilizados em situações reais. Isso torna o jogador agente ativo das ações a serem tomadas, da mesma forma como deverá fazer nas situações reais."/>
          <p:cNvSpPr txBox="1"/>
          <p:nvPr/>
        </p:nvSpPr>
        <p:spPr>
          <a:xfrm>
            <a:off x="366607" y="2220849"/>
            <a:ext cx="8802446" cy="48320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Este projeto foi desenvolvido a partir da integração do Visual Studio </a:t>
            </a:r>
            <a:r>
              <a:rPr lang="pt-BR" dirty="0" err="1"/>
              <a:t>Code</a:t>
            </a:r>
            <a:r>
              <a:rPr lang="pt-BR" dirty="0"/>
              <a:t> com o framework </a:t>
            </a:r>
            <a:r>
              <a:rPr lang="pt-BR" dirty="0" err="1"/>
              <a:t>Ionic</a:t>
            </a:r>
            <a:r>
              <a:rPr lang="pt-BR" dirty="0"/>
              <a:t>, que visa através de um único código fonte, atingir múltiplas plataformas, tanto web, quanto mobile.</a:t>
            </a:r>
          </a:p>
          <a:p>
            <a:pPr algn="just">
              <a:lnSpc>
                <a:spcPct val="100000"/>
              </a:lnSpc>
            </a:pPr>
            <a:r>
              <a:rPr lang="pt-BR" dirty="0"/>
              <a:t>	Isto permitiu que uma aplicação para o SO Android e para navegadores web fosse desenvolvida com códigos escritos na linguagem de programação </a:t>
            </a:r>
            <a:r>
              <a:rPr lang="pt-BR" dirty="0" err="1"/>
              <a:t>Javascript</a:t>
            </a:r>
            <a:r>
              <a:rPr lang="pt-BR" dirty="0"/>
              <a:t>. </a:t>
            </a:r>
          </a:p>
          <a:p>
            <a:pPr algn="just">
              <a:lnSpc>
                <a:spcPct val="100000"/>
              </a:lnSpc>
            </a:pPr>
            <a:r>
              <a:rPr lang="pt-BR" dirty="0"/>
              <a:t>	Para o desenvolvimento do </a:t>
            </a:r>
            <a:r>
              <a:rPr lang="pt-BR" dirty="0" err="1"/>
              <a:t>backend</a:t>
            </a:r>
            <a:r>
              <a:rPr lang="pt-BR" dirty="0"/>
              <a:t>, foi utilizado o conceito de </a:t>
            </a:r>
            <a:r>
              <a:rPr lang="pt-BR" dirty="0" err="1"/>
              <a:t>Rest</a:t>
            </a:r>
            <a:r>
              <a:rPr lang="pt-BR" dirty="0"/>
              <a:t> API implementada usando o framework Spring da linguagem Java através do Spring Tool </a:t>
            </a:r>
            <a:r>
              <a:rPr lang="pt-BR" dirty="0" err="1"/>
              <a:t>Suite</a:t>
            </a:r>
            <a:r>
              <a:rPr lang="pt-BR" dirty="0"/>
              <a:t> (A IDE Eclipse com plugins próprios do Spring), sendo o </a:t>
            </a:r>
            <a:r>
              <a:rPr lang="pt-BR" dirty="0" err="1"/>
              <a:t>backend</a:t>
            </a:r>
            <a:r>
              <a:rPr lang="pt-BR" dirty="0"/>
              <a:t>, uma aplicação totalmente desacoplada da aplicação </a:t>
            </a:r>
            <a:r>
              <a:rPr lang="pt-BR" dirty="0" err="1"/>
              <a:t>frontend</a:t>
            </a:r>
            <a:r>
              <a:rPr lang="pt-BR" dirty="0"/>
              <a:t>.</a:t>
            </a:r>
            <a:endParaRPr dirty="0">
              <a:latin typeface="Times"/>
              <a:ea typeface="Times"/>
              <a:cs typeface="Times"/>
              <a:sym typeface="Times"/>
            </a:endParaRP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spTree>
    <p:extLst>
      <p:ext uri="{BB962C8B-B14F-4D97-AF65-F5344CB8AC3E}">
        <p14:creationId xmlns:p14="http://schemas.microsoft.com/office/powerpoint/2010/main" val="207655543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4327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Arquitetura Conceitual</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pic>
        <p:nvPicPr>
          <p:cNvPr id="3" name="Imagem 2" descr="Interface gráfica do usuário, Diagrama, Aplicativo&#10;&#10;Descrição gerada automaticamente">
            <a:extLst>
              <a:ext uri="{FF2B5EF4-FFF2-40B4-BE49-F238E27FC236}">
                <a16:creationId xmlns:a16="http://schemas.microsoft.com/office/drawing/2014/main" id="{E74895E5-3336-4F07-A111-7DDD68DE87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0236" y="1958149"/>
            <a:ext cx="6254811" cy="5172984"/>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432750"/>
            <a:ext cx="8640763" cy="5253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Arquitetura Lógica</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pic>
        <p:nvPicPr>
          <p:cNvPr id="3" name="Imagem 2">
            <a:extLst>
              <a:ext uri="{FF2B5EF4-FFF2-40B4-BE49-F238E27FC236}">
                <a16:creationId xmlns:a16="http://schemas.microsoft.com/office/drawing/2014/main" id="{E74895E5-3336-4F07-A111-7DDD68DE871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70236" y="1959468"/>
            <a:ext cx="6254811" cy="5170346"/>
          </a:xfrm>
          <a:prstGeom prst="rect">
            <a:avLst/>
          </a:prstGeom>
        </p:spPr>
      </p:pic>
    </p:spTree>
    <p:extLst>
      <p:ext uri="{BB962C8B-B14F-4D97-AF65-F5344CB8AC3E}">
        <p14:creationId xmlns:p14="http://schemas.microsoft.com/office/powerpoint/2010/main" val="125251094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4327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Arquitetura Física</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pic>
        <p:nvPicPr>
          <p:cNvPr id="3" name="Imagem 2">
            <a:extLst>
              <a:ext uri="{FF2B5EF4-FFF2-40B4-BE49-F238E27FC236}">
                <a16:creationId xmlns:a16="http://schemas.microsoft.com/office/drawing/2014/main" id="{E74895E5-3336-4F07-A111-7DDD68DE871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70236" y="1961063"/>
            <a:ext cx="6254811" cy="5167156"/>
          </a:xfrm>
          <a:prstGeom prst="rect">
            <a:avLst/>
          </a:prstGeom>
        </p:spPr>
      </p:pic>
    </p:spTree>
    <p:extLst>
      <p:ext uri="{BB962C8B-B14F-4D97-AF65-F5344CB8AC3E}">
        <p14:creationId xmlns:p14="http://schemas.microsoft.com/office/powerpoint/2010/main" val="232706830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432750"/>
            <a:ext cx="8640763" cy="5253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Arquitetura do </a:t>
            </a:r>
            <a:r>
              <a:rPr lang="pt-BR" dirty="0" err="1"/>
              <a:t>Backend</a:t>
            </a:r>
            <a:endParaRPr lang="pt-BR" dirty="0"/>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pic>
        <p:nvPicPr>
          <p:cNvPr id="3" name="Imagem 2">
            <a:extLst>
              <a:ext uri="{FF2B5EF4-FFF2-40B4-BE49-F238E27FC236}">
                <a16:creationId xmlns:a16="http://schemas.microsoft.com/office/drawing/2014/main" id="{E74895E5-3336-4F07-A111-7DDD68DE871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327759" y="2050310"/>
            <a:ext cx="7600341" cy="4898797"/>
          </a:xfrm>
          <a:prstGeom prst="rect">
            <a:avLst/>
          </a:prstGeom>
        </p:spPr>
      </p:pic>
    </p:spTree>
    <p:extLst>
      <p:ext uri="{BB962C8B-B14F-4D97-AF65-F5344CB8AC3E}">
        <p14:creationId xmlns:p14="http://schemas.microsoft.com/office/powerpoint/2010/main" val="121621373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Introdução"/>
          <p:cNvSpPr txBox="1"/>
          <p:nvPr/>
        </p:nvSpPr>
        <p:spPr>
          <a:xfrm>
            <a:off x="287337" y="503237"/>
            <a:ext cx="9163051" cy="7721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dirty="0" err="1"/>
              <a:t>Introdução</a:t>
            </a:r>
            <a:r>
              <a:rPr dirty="0"/>
              <a:t> </a:t>
            </a:r>
          </a:p>
        </p:txBody>
      </p:sp>
      <p:sp>
        <p:nvSpPr>
          <p:cNvPr id="34" name="A preocupação quanto à segurança está sempre presente em qualquer ambiente, principalmente quando se trata de um local com a presença de jovens. Neste sentido, é importante investir no treinamento dos procedimentos de seguranças que envolvem jovens para que elas saibam como agir em situações de perigo como, por exemplo, o incêndio no prédio da escola.…"/>
          <p:cNvSpPr txBox="1"/>
          <p:nvPr/>
        </p:nvSpPr>
        <p:spPr>
          <a:xfrm>
            <a:off x="489685" y="1275395"/>
            <a:ext cx="9701330" cy="52651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6799" tIns="46799" rIns="46799" bIns="46799">
            <a:spAutoFit/>
          </a:bodyPr>
          <a:lstStyle/>
          <a:p>
            <a:pPr algn="just"/>
            <a:r>
              <a:rPr lang="pt-BR" sz="2400" dirty="0">
                <a:latin typeface="Arial" pitchFamily="34" charset="0"/>
                <a:cs typeface="Arial" pitchFamily="34" charset="0"/>
              </a:rPr>
              <a:t>	</a:t>
            </a:r>
            <a:r>
              <a:rPr lang="pt-BR" sz="2400" dirty="0"/>
              <a:t>O ramo do entretenimento é a melhor testemunha do quão criativa a imaginação e fantasia humana pode ser. São diversas aventuras que podemos ver e experimentar, seja através do cinema, serviço de streaming, ou mesmo em um videogame. Contudo, uma junção maravilhosa de criatividade, fantasia e interpretação deu vida a uma categoria de entretenimento extremamente única e interativa chamada Role Play Game (RPG), onde com apenas lápis, papel e alguns dados, você pode viver diversas estórias, o acesso é fácil e livre para todos. </a:t>
            </a:r>
          </a:p>
          <a:p>
            <a:pPr algn="just"/>
            <a:r>
              <a:rPr lang="pt-BR" sz="2400" dirty="0"/>
              <a:t>	Entre tanto, não é possível encontrar ferramentas gratuitas para o desenvolvimento e construção de </a:t>
            </a:r>
            <a:r>
              <a:rPr lang="pt-BR" sz="2400" dirty="0" err="1"/>
              <a:t>RPGs</a:t>
            </a:r>
            <a:r>
              <a:rPr lang="pt-BR" sz="2400" dirty="0"/>
              <a:t> personalizáveis, que possibilite a construção de estórias ricas em detalhes, com diversos personagens e possibilidades. A distância entre os participantes dessas estórias também pode ser algo problemático, em especial em períodos difíceis como o enfrentamento de uma pandemia. </a:t>
            </a:r>
            <a:endParaRPr lang="pt-BR" sz="2400" dirty="0">
              <a:latin typeface="Arial" pitchFamily="34" charset="0"/>
              <a:cs typeface="Arial" pitchFamily="34" charset="0"/>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4327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Camadas da Aplicação</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pic>
        <p:nvPicPr>
          <p:cNvPr id="2" name="Imagem 1">
            <a:extLst>
              <a:ext uri="{FF2B5EF4-FFF2-40B4-BE49-F238E27FC236}">
                <a16:creationId xmlns:a16="http://schemas.microsoft.com/office/drawing/2014/main" id="{A5003FDE-317F-46CA-8E88-01D3DEDF88CE}"/>
              </a:ext>
            </a:extLst>
          </p:cNvPr>
          <p:cNvPicPr>
            <a:picLocks noChangeAspect="1"/>
          </p:cNvPicPr>
          <p:nvPr/>
        </p:nvPicPr>
        <p:blipFill>
          <a:blip r:embed="rId3"/>
          <a:stretch>
            <a:fillRect/>
          </a:stretch>
        </p:blipFill>
        <p:spPr>
          <a:xfrm>
            <a:off x="432148" y="1958149"/>
            <a:ext cx="9816404" cy="4215183"/>
          </a:xfrm>
          <a:prstGeom prst="rect">
            <a:avLst/>
          </a:prstGeom>
        </p:spPr>
      </p:pic>
    </p:spTree>
    <p:extLst>
      <p:ext uri="{BB962C8B-B14F-4D97-AF65-F5344CB8AC3E}">
        <p14:creationId xmlns:p14="http://schemas.microsoft.com/office/powerpoint/2010/main" val="294642039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4327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Segurança: autenticidade e autorização</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sp>
        <p:nvSpPr>
          <p:cNvPr id="7" name="São jogos utilizados em situações reais. Isso torna o jogador agente ativo das ações a serem tomadas, da mesma forma como deverá fazer nas situações reais.">
            <a:extLst>
              <a:ext uri="{FF2B5EF4-FFF2-40B4-BE49-F238E27FC236}">
                <a16:creationId xmlns:a16="http://schemas.microsoft.com/office/drawing/2014/main" id="{E9CDF714-4FC9-48F5-8C67-C0DDDD90BBCE}"/>
              </a:ext>
            </a:extLst>
          </p:cNvPr>
          <p:cNvSpPr txBox="1"/>
          <p:nvPr/>
        </p:nvSpPr>
        <p:spPr>
          <a:xfrm>
            <a:off x="287337" y="2054486"/>
            <a:ext cx="5782160" cy="5201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Na era da informação, o ativo mais valioso que temos é a própria informação.</a:t>
            </a:r>
          </a:p>
          <a:p>
            <a:pPr algn="just">
              <a:lnSpc>
                <a:spcPct val="100000"/>
              </a:lnSpc>
            </a:pPr>
            <a:r>
              <a:rPr lang="pt-BR" dirty="0"/>
              <a:t>Com o Spring Security, é possível implementar  os principais requisitos de segurança lógica como, autenticidade e autorização.</a:t>
            </a:r>
          </a:p>
          <a:p>
            <a:pPr algn="just">
              <a:lnSpc>
                <a:spcPct val="100000"/>
              </a:lnSpc>
            </a:pPr>
            <a:r>
              <a:rPr lang="pt-BR" dirty="0"/>
              <a:t>	Sendo o </a:t>
            </a:r>
            <a:r>
              <a:rPr lang="pt-BR" dirty="0" err="1"/>
              <a:t>backend</a:t>
            </a:r>
            <a:r>
              <a:rPr lang="pt-BR" dirty="0"/>
              <a:t> </a:t>
            </a:r>
            <a:r>
              <a:rPr lang="pt-BR" dirty="0" err="1"/>
              <a:t>serverless</a:t>
            </a:r>
            <a:r>
              <a:rPr lang="pt-BR" dirty="0"/>
              <a:t>, é feito uso do JWT (JSON Web Token), que é assinado e autenticado com uma palavra secreta, cujo, apenas o </a:t>
            </a:r>
            <a:r>
              <a:rPr lang="pt-BR" dirty="0" err="1"/>
              <a:t>backend</a:t>
            </a:r>
            <a:r>
              <a:rPr lang="pt-BR" dirty="0"/>
              <a:t> conhece, e então fornece ao cliente que deverá este JWT como forma de autenticação.</a:t>
            </a:r>
          </a:p>
        </p:txBody>
      </p:sp>
      <p:pic>
        <p:nvPicPr>
          <p:cNvPr id="4" name="Imagem 3" descr="Interface gráfica do usuário, Texto, Aplicativo&#10;&#10;Descrição gerada automaticamente">
            <a:extLst>
              <a:ext uri="{FF2B5EF4-FFF2-40B4-BE49-F238E27FC236}">
                <a16:creationId xmlns:a16="http://schemas.microsoft.com/office/drawing/2014/main" id="{58EE8ED7-BD9E-44D6-BF25-35F60F67BD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9497" y="2312298"/>
            <a:ext cx="4323867" cy="3286054"/>
          </a:xfrm>
          <a:prstGeom prst="rect">
            <a:avLst/>
          </a:prstGeom>
        </p:spPr>
      </p:pic>
    </p:spTree>
    <p:extLst>
      <p:ext uri="{BB962C8B-B14F-4D97-AF65-F5344CB8AC3E}">
        <p14:creationId xmlns:p14="http://schemas.microsoft.com/office/powerpoint/2010/main" val="355899107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4327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Regras de acesso a banco de dados</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pic>
        <p:nvPicPr>
          <p:cNvPr id="3" name="Imagem 2">
            <a:extLst>
              <a:ext uri="{FF2B5EF4-FFF2-40B4-BE49-F238E27FC236}">
                <a16:creationId xmlns:a16="http://schemas.microsoft.com/office/drawing/2014/main" id="{CCC831E4-7CAF-493D-9F50-4426DFBA8EB2}"/>
              </a:ext>
            </a:extLst>
          </p:cNvPr>
          <p:cNvPicPr>
            <a:picLocks noChangeAspect="1"/>
          </p:cNvPicPr>
          <p:nvPr/>
        </p:nvPicPr>
        <p:blipFill>
          <a:blip r:embed="rId3"/>
          <a:stretch>
            <a:fillRect/>
          </a:stretch>
        </p:blipFill>
        <p:spPr>
          <a:xfrm>
            <a:off x="6279407" y="1958149"/>
            <a:ext cx="3599140" cy="4367495"/>
          </a:xfrm>
          <a:prstGeom prst="rect">
            <a:avLst/>
          </a:prstGeom>
        </p:spPr>
      </p:pic>
      <p:sp>
        <p:nvSpPr>
          <p:cNvPr id="7" name="São jogos utilizados em situações reais. Isso torna o jogador agente ativo das ações a serem tomadas, da mesma forma como deverá fazer nas situações reais.">
            <a:extLst>
              <a:ext uri="{FF2B5EF4-FFF2-40B4-BE49-F238E27FC236}">
                <a16:creationId xmlns:a16="http://schemas.microsoft.com/office/drawing/2014/main" id="{E9CDF714-4FC9-48F5-8C67-C0DDDD90BBCE}"/>
              </a:ext>
            </a:extLst>
          </p:cNvPr>
          <p:cNvSpPr txBox="1"/>
          <p:nvPr/>
        </p:nvSpPr>
        <p:spPr>
          <a:xfrm>
            <a:off x="287336" y="2054486"/>
            <a:ext cx="5887995" cy="40934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O Spring Data, possibilita mapear e associar quais classes também serão entidades no banco de dados.</a:t>
            </a:r>
          </a:p>
          <a:p>
            <a:pPr algn="just">
              <a:lnSpc>
                <a:spcPct val="100000"/>
              </a:lnSpc>
            </a:pPr>
            <a:r>
              <a:rPr lang="pt-BR" dirty="0"/>
              <a:t>Com a anotação @</a:t>
            </a:r>
            <a:r>
              <a:rPr lang="pt-BR" dirty="0" err="1"/>
              <a:t>Document</a:t>
            </a:r>
            <a:r>
              <a:rPr lang="pt-BR" dirty="0"/>
              <a:t>, abstraindo não só toda a criação e atualização da arquitetura do banco (DDL), como todas as manipulações do mesmo (DML), independentemente do banco que é utilizado, através da interface </a:t>
            </a:r>
            <a:r>
              <a:rPr lang="pt-BR" dirty="0" err="1"/>
              <a:t>Repository</a:t>
            </a:r>
            <a:r>
              <a:rPr lang="pt-BR" dirty="0"/>
              <a:t>.</a:t>
            </a:r>
          </a:p>
          <a:p>
            <a:pPr algn="just">
              <a:lnSpc>
                <a:spcPct val="100000"/>
              </a:lnSpc>
            </a:pPr>
            <a:endParaRPr dirty="0">
              <a:latin typeface="Times"/>
              <a:ea typeface="Times"/>
              <a:cs typeface="Times"/>
              <a:sym typeface="Times"/>
            </a:endParaRPr>
          </a:p>
        </p:txBody>
      </p:sp>
    </p:spTree>
    <p:extLst>
      <p:ext uri="{BB962C8B-B14F-4D97-AF65-F5344CB8AC3E}">
        <p14:creationId xmlns:p14="http://schemas.microsoft.com/office/powerpoint/2010/main" val="919523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4327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Regras de Negócio</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sp>
        <p:nvSpPr>
          <p:cNvPr id="7" name="São jogos utilizados em situações reais. Isso torna o jogador agente ativo das ações a serem tomadas, da mesma forma como deverá fazer nas situações reais.">
            <a:extLst>
              <a:ext uri="{FF2B5EF4-FFF2-40B4-BE49-F238E27FC236}">
                <a16:creationId xmlns:a16="http://schemas.microsoft.com/office/drawing/2014/main" id="{E9CDF714-4FC9-48F5-8C67-C0DDDD90BBCE}"/>
              </a:ext>
            </a:extLst>
          </p:cNvPr>
          <p:cNvSpPr txBox="1"/>
          <p:nvPr/>
        </p:nvSpPr>
        <p:spPr>
          <a:xfrm>
            <a:off x="287336" y="2054486"/>
            <a:ext cx="4934021" cy="5201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Com o Spring MVC, a aplicação foi separada em camadas, visando a manutenção, melhoria e escalabilidade a longo prazo.</a:t>
            </a:r>
          </a:p>
          <a:p>
            <a:pPr algn="just">
              <a:lnSpc>
                <a:spcPct val="100000"/>
              </a:lnSpc>
            </a:pPr>
            <a:r>
              <a:rPr lang="pt-BR" dirty="0"/>
              <a:t>Podemos traduzir regras de negócio e funcionalidades, em serviços que a aplicação possui.</a:t>
            </a:r>
          </a:p>
          <a:p>
            <a:pPr algn="just">
              <a:lnSpc>
                <a:spcPct val="100000"/>
              </a:lnSpc>
            </a:pPr>
            <a:r>
              <a:rPr lang="pt-BR" dirty="0"/>
              <a:t>Esses serviços são implementados utilizando as anotações do core do Spring como o @Service que indica ao Spring Boot, que aquela classe pode ser injetada em outra classe.</a:t>
            </a:r>
          </a:p>
        </p:txBody>
      </p:sp>
      <p:pic>
        <p:nvPicPr>
          <p:cNvPr id="3" name="Imagem 2" descr="Interface gráfica do usuário, Texto, Aplicativo, Email&#10;&#10;Descrição gerada automaticamente">
            <a:extLst>
              <a:ext uri="{FF2B5EF4-FFF2-40B4-BE49-F238E27FC236}">
                <a16:creationId xmlns:a16="http://schemas.microsoft.com/office/drawing/2014/main" id="{20D7CEE2-6F09-463C-BCA6-56426AE719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0350" y="2438400"/>
            <a:ext cx="5053014" cy="3379304"/>
          </a:xfrm>
          <a:prstGeom prst="rect">
            <a:avLst/>
          </a:prstGeom>
        </p:spPr>
      </p:pic>
    </p:spTree>
    <p:extLst>
      <p:ext uri="{BB962C8B-B14F-4D97-AF65-F5344CB8AC3E}">
        <p14:creationId xmlns:p14="http://schemas.microsoft.com/office/powerpoint/2010/main" val="15773106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4327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Serviços</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sp>
        <p:nvSpPr>
          <p:cNvPr id="7" name="São jogos utilizados em situações reais. Isso torna o jogador agente ativo das ações a serem tomadas, da mesma forma como deverá fazer nas situações reais.">
            <a:extLst>
              <a:ext uri="{FF2B5EF4-FFF2-40B4-BE49-F238E27FC236}">
                <a16:creationId xmlns:a16="http://schemas.microsoft.com/office/drawing/2014/main" id="{E9CDF714-4FC9-48F5-8C67-C0DDDD90BBCE}"/>
              </a:ext>
            </a:extLst>
          </p:cNvPr>
          <p:cNvSpPr txBox="1"/>
          <p:nvPr/>
        </p:nvSpPr>
        <p:spPr>
          <a:xfrm>
            <a:off x="287337" y="2054486"/>
            <a:ext cx="4907516" cy="5047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Um serviço nada mais é do que uma classe que contém métodos referente a uma funcionalidade ou entidade de uma aplicação.</a:t>
            </a:r>
          </a:p>
          <a:p>
            <a:pPr algn="just">
              <a:lnSpc>
                <a:spcPct val="100000"/>
              </a:lnSpc>
            </a:pPr>
            <a:r>
              <a:rPr lang="pt-BR" dirty="0"/>
              <a:t>Dentre as múltiplas funcionalidades que as classes da aplicação possui, as mais comuns entre as classes de serviço, são funcionalidades de inserção, atualização busca por identificação, busca por páginas com base no usuário criador e cópia de conteúdo.</a:t>
            </a:r>
          </a:p>
        </p:txBody>
      </p:sp>
      <p:pic>
        <p:nvPicPr>
          <p:cNvPr id="3" name="Imagem 2" descr="Interface gráfica do usuário, Texto, Aplicativo&#10;&#10;Descrição gerada automaticamente">
            <a:extLst>
              <a:ext uri="{FF2B5EF4-FFF2-40B4-BE49-F238E27FC236}">
                <a16:creationId xmlns:a16="http://schemas.microsoft.com/office/drawing/2014/main" id="{C273C989-3194-4E02-BB44-14AC5FCB8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0349" y="2054486"/>
            <a:ext cx="5340351" cy="3372853"/>
          </a:xfrm>
          <a:prstGeom prst="rect">
            <a:avLst/>
          </a:prstGeom>
        </p:spPr>
      </p:pic>
    </p:spTree>
    <p:extLst>
      <p:ext uri="{BB962C8B-B14F-4D97-AF65-F5344CB8AC3E}">
        <p14:creationId xmlns:p14="http://schemas.microsoft.com/office/powerpoint/2010/main" val="59384733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4327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Interface com cliente</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sp>
        <p:nvSpPr>
          <p:cNvPr id="7" name="São jogos utilizados em situações reais. Isso torna o jogador agente ativo das ações a serem tomadas, da mesma forma como deverá fazer nas situações reais.">
            <a:extLst>
              <a:ext uri="{FF2B5EF4-FFF2-40B4-BE49-F238E27FC236}">
                <a16:creationId xmlns:a16="http://schemas.microsoft.com/office/drawing/2014/main" id="{E9CDF714-4FC9-48F5-8C67-C0DDDD90BBCE}"/>
              </a:ext>
            </a:extLst>
          </p:cNvPr>
          <p:cNvSpPr txBox="1"/>
          <p:nvPr/>
        </p:nvSpPr>
        <p:spPr>
          <a:xfrm>
            <a:off x="287337" y="2054486"/>
            <a:ext cx="4297916" cy="4678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Com o Spring MVC, temos a camada de controle, sendo responsável por receber as requisições, chamar o serviço equivalente para realizar a operação, e na sequência, retornar uma resposta.</a:t>
            </a:r>
          </a:p>
          <a:p>
            <a:pPr algn="just">
              <a:lnSpc>
                <a:spcPct val="100000"/>
              </a:lnSpc>
            </a:pPr>
            <a:r>
              <a:rPr lang="pt-BR" dirty="0"/>
              <a:t>Nos controles temos diversos </a:t>
            </a:r>
            <a:r>
              <a:rPr lang="pt-BR" dirty="0" err="1"/>
              <a:t>endpoints</a:t>
            </a:r>
            <a:r>
              <a:rPr lang="pt-BR" dirty="0"/>
              <a:t>, como </a:t>
            </a:r>
            <a:r>
              <a:rPr lang="pt-BR" dirty="0" err="1"/>
              <a:t>FindById</a:t>
            </a:r>
            <a:r>
              <a:rPr lang="pt-BR" dirty="0"/>
              <a:t>, </a:t>
            </a:r>
            <a:r>
              <a:rPr lang="pt-BR" dirty="0" err="1"/>
              <a:t>Insert</a:t>
            </a:r>
            <a:r>
              <a:rPr lang="pt-BR" dirty="0"/>
              <a:t>, Update e </a:t>
            </a:r>
            <a:r>
              <a:rPr lang="pt-BR" dirty="0" err="1"/>
              <a:t>FindPageByCriador</a:t>
            </a:r>
            <a:r>
              <a:rPr lang="pt-BR" dirty="0"/>
              <a:t>, que nos retorna uma resposta.</a:t>
            </a:r>
          </a:p>
        </p:txBody>
      </p:sp>
      <p:pic>
        <p:nvPicPr>
          <p:cNvPr id="3" name="Imagem 2" descr="Texto&#10;&#10;Descrição gerada automaticamente">
            <a:extLst>
              <a:ext uri="{FF2B5EF4-FFF2-40B4-BE49-F238E27FC236}">
                <a16:creationId xmlns:a16="http://schemas.microsoft.com/office/drawing/2014/main" id="{5EA7C17E-127A-45D4-959F-B20DC15D49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0296" y="2162607"/>
            <a:ext cx="5543067" cy="3774176"/>
          </a:xfrm>
          <a:prstGeom prst="rect">
            <a:avLst/>
          </a:prstGeom>
        </p:spPr>
      </p:pic>
    </p:spTree>
    <p:extLst>
      <p:ext uri="{BB962C8B-B14F-4D97-AF65-F5344CB8AC3E}">
        <p14:creationId xmlns:p14="http://schemas.microsoft.com/office/powerpoint/2010/main" val="312832472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4327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Arquitetura do </a:t>
            </a:r>
            <a:r>
              <a:rPr lang="pt-BR" dirty="0" err="1"/>
              <a:t>Frontend</a:t>
            </a:r>
            <a:endParaRPr lang="pt-BR" dirty="0"/>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pic>
        <p:nvPicPr>
          <p:cNvPr id="3" name="Imagem 2">
            <a:extLst>
              <a:ext uri="{FF2B5EF4-FFF2-40B4-BE49-F238E27FC236}">
                <a16:creationId xmlns:a16="http://schemas.microsoft.com/office/drawing/2014/main" id="{E74895E5-3336-4F07-A111-7DDD68DE871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808402" y="2050310"/>
            <a:ext cx="6771927" cy="4996840"/>
          </a:xfrm>
          <a:prstGeom prst="rect">
            <a:avLst/>
          </a:prstGeom>
        </p:spPr>
      </p:pic>
    </p:spTree>
    <p:extLst>
      <p:ext uri="{BB962C8B-B14F-4D97-AF65-F5344CB8AC3E}">
        <p14:creationId xmlns:p14="http://schemas.microsoft.com/office/powerpoint/2010/main" val="397552182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4327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Página principal (Hall)</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sp>
        <p:nvSpPr>
          <p:cNvPr id="5" name="São jogos utilizados em situações reais. Isso torna o jogador agente ativo das ações a serem tomadas, da mesma forma como deverá fazer nas situações reais.">
            <a:extLst>
              <a:ext uri="{FF2B5EF4-FFF2-40B4-BE49-F238E27FC236}">
                <a16:creationId xmlns:a16="http://schemas.microsoft.com/office/drawing/2014/main" id="{5E7E4F46-5FAA-4777-AC63-B1DFEEB04988}"/>
              </a:ext>
            </a:extLst>
          </p:cNvPr>
          <p:cNvSpPr txBox="1"/>
          <p:nvPr/>
        </p:nvSpPr>
        <p:spPr>
          <a:xfrm>
            <a:off x="287336" y="2054486"/>
            <a:ext cx="5347345" cy="5201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O Hall, nos possibilita explorar  conteúdos criados pelos usuários. </a:t>
            </a:r>
          </a:p>
          <a:p>
            <a:pPr algn="just">
              <a:lnSpc>
                <a:spcPct val="100000"/>
              </a:lnSpc>
            </a:pPr>
            <a:r>
              <a:rPr lang="pt-BR" dirty="0"/>
              <a:t>Para alcançar tal objetivo, foi necessário criar um componente-página, onde por meio do layout baseado em grid, neste caso o </a:t>
            </a:r>
            <a:r>
              <a:rPr lang="pt-BR" dirty="0" err="1"/>
              <a:t>ion</a:t>
            </a:r>
            <a:r>
              <a:rPr lang="pt-BR" dirty="0"/>
              <a:t>-grid, foi possível escrever um código HTML  que organiza a estrutura visual da página.</a:t>
            </a:r>
          </a:p>
          <a:p>
            <a:pPr algn="just">
              <a:lnSpc>
                <a:spcPct val="100000"/>
              </a:lnSpc>
            </a:pPr>
            <a:r>
              <a:rPr lang="pt-BR" dirty="0"/>
              <a:t>Enquanto o arquivo .TS do componente, fica responsável pelas funcionalidades, e o arquivo .SCSS fica responsável pelos estilos</a:t>
            </a:r>
          </a:p>
        </p:txBody>
      </p:sp>
      <p:pic>
        <p:nvPicPr>
          <p:cNvPr id="3" name="Imagem 2" descr="Texto&#10;&#10;Descrição gerada automaticamente">
            <a:extLst>
              <a:ext uri="{FF2B5EF4-FFF2-40B4-BE49-F238E27FC236}">
                <a16:creationId xmlns:a16="http://schemas.microsoft.com/office/drawing/2014/main" id="{36350F8F-351B-43A3-AA1E-672DEF5D00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0147" y="2645983"/>
            <a:ext cx="4960553" cy="2787407"/>
          </a:xfrm>
          <a:prstGeom prst="rect">
            <a:avLst/>
          </a:prstGeom>
        </p:spPr>
      </p:pic>
    </p:spTree>
    <p:extLst>
      <p:ext uri="{BB962C8B-B14F-4D97-AF65-F5344CB8AC3E}">
        <p14:creationId xmlns:p14="http://schemas.microsoft.com/office/powerpoint/2010/main" val="279468359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4327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Explorar</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sp>
        <p:nvSpPr>
          <p:cNvPr id="5" name="São jogos utilizados em situações reais. Isso torna o jogador agente ativo das ações a serem tomadas, da mesma forma como deverá fazer nas situações reais.">
            <a:extLst>
              <a:ext uri="{FF2B5EF4-FFF2-40B4-BE49-F238E27FC236}">
                <a16:creationId xmlns:a16="http://schemas.microsoft.com/office/drawing/2014/main" id="{5E7E4F46-5FAA-4777-AC63-B1DFEEB04988}"/>
              </a:ext>
            </a:extLst>
          </p:cNvPr>
          <p:cNvSpPr txBox="1"/>
          <p:nvPr/>
        </p:nvSpPr>
        <p:spPr>
          <a:xfrm>
            <a:off x="287337" y="2054486"/>
            <a:ext cx="4417186" cy="5201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No explorar, podemos ver todos os conteúdos de um recurso desejado Contudo, independentemente do conteúdo escolhido, todos os componentes-página explorar, são iguais, possuindo a mesma estrutura e funcionalidade.</a:t>
            </a:r>
          </a:p>
          <a:p>
            <a:pPr algn="just">
              <a:lnSpc>
                <a:spcPct val="100000"/>
              </a:lnSpc>
            </a:pPr>
            <a:r>
              <a:rPr lang="pt-BR" dirty="0"/>
              <a:t>Todos os componentes Angular, possui uma </a:t>
            </a:r>
            <a:r>
              <a:rPr lang="pt-BR" dirty="0" err="1"/>
              <a:t>HTML,e</a:t>
            </a:r>
            <a:r>
              <a:rPr lang="pt-BR" dirty="0"/>
              <a:t> em muitos casos widgets do </a:t>
            </a:r>
            <a:r>
              <a:rPr lang="pt-BR" dirty="0" err="1"/>
              <a:t>Ionic</a:t>
            </a:r>
            <a:r>
              <a:rPr lang="pt-BR" dirty="0"/>
              <a:t> e do </a:t>
            </a:r>
            <a:r>
              <a:rPr lang="pt-BR" dirty="0" err="1"/>
              <a:t>PrimeNG</a:t>
            </a:r>
            <a:r>
              <a:rPr lang="pt-BR" dirty="0"/>
              <a:t>.</a:t>
            </a:r>
          </a:p>
          <a:p>
            <a:pPr algn="just">
              <a:lnSpc>
                <a:spcPct val="100000"/>
              </a:lnSpc>
            </a:pPr>
            <a:endParaRPr lang="pt-BR" dirty="0"/>
          </a:p>
        </p:txBody>
      </p:sp>
      <p:pic>
        <p:nvPicPr>
          <p:cNvPr id="3" name="Imagem 2" descr="Tela de computador&#10;&#10;Descrição gerada automaticamente">
            <a:extLst>
              <a:ext uri="{FF2B5EF4-FFF2-40B4-BE49-F238E27FC236}">
                <a16:creationId xmlns:a16="http://schemas.microsoft.com/office/drawing/2014/main" id="{99C21079-178F-40AA-A89E-1F14F5FDE4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0052" y="2341112"/>
            <a:ext cx="5790648" cy="3257240"/>
          </a:xfrm>
          <a:prstGeom prst="rect">
            <a:avLst/>
          </a:prstGeom>
        </p:spPr>
      </p:pic>
    </p:spTree>
    <p:extLst>
      <p:ext uri="{BB962C8B-B14F-4D97-AF65-F5344CB8AC3E}">
        <p14:creationId xmlns:p14="http://schemas.microsoft.com/office/powerpoint/2010/main" val="165594304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4327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Gerenciamento de criações</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sp>
        <p:nvSpPr>
          <p:cNvPr id="5" name="São jogos utilizados em situações reais. Isso torna o jogador agente ativo das ações a serem tomadas, da mesma forma como deverá fazer nas situações reais.">
            <a:extLst>
              <a:ext uri="{FF2B5EF4-FFF2-40B4-BE49-F238E27FC236}">
                <a16:creationId xmlns:a16="http://schemas.microsoft.com/office/drawing/2014/main" id="{5E7E4F46-5FAA-4777-AC63-B1DFEEB04988}"/>
              </a:ext>
            </a:extLst>
          </p:cNvPr>
          <p:cNvSpPr txBox="1"/>
          <p:nvPr/>
        </p:nvSpPr>
        <p:spPr>
          <a:xfrm>
            <a:off x="287336" y="2054486"/>
            <a:ext cx="4642473" cy="5570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Uma vez logado na aplicação, o usuário pode gerenciar todas as suas criações, para isso temos um componente-página que tem como função possibilitar ao usuário a navegação para o conteúdo cujo o mesmo deseja gerenciar ou criar.</a:t>
            </a:r>
          </a:p>
          <a:p>
            <a:pPr algn="just">
              <a:lnSpc>
                <a:spcPct val="100000"/>
              </a:lnSpc>
            </a:pPr>
            <a:r>
              <a:rPr lang="pt-BR" dirty="0"/>
              <a:t>Ao desejar gerenciar um recurso, uma paginação construída com o Widget do </a:t>
            </a:r>
            <a:r>
              <a:rPr lang="pt-BR" dirty="0" err="1"/>
              <a:t>PrimeNG</a:t>
            </a:r>
            <a:r>
              <a:rPr lang="pt-BR" dirty="0"/>
              <a:t>, exibirá todo o respectivo conteúdo criado pelo usuário autenticado.</a:t>
            </a:r>
          </a:p>
          <a:p>
            <a:pPr algn="just">
              <a:lnSpc>
                <a:spcPct val="100000"/>
              </a:lnSpc>
            </a:pPr>
            <a:endParaRPr lang="pt-BR" dirty="0"/>
          </a:p>
        </p:txBody>
      </p:sp>
      <p:pic>
        <p:nvPicPr>
          <p:cNvPr id="3" name="Imagem 2" descr="Texto&#10;&#10;Descrição gerada automaticamente">
            <a:extLst>
              <a:ext uri="{FF2B5EF4-FFF2-40B4-BE49-F238E27FC236}">
                <a16:creationId xmlns:a16="http://schemas.microsoft.com/office/drawing/2014/main" id="{C35360B8-4C8F-4292-AB10-D5843C6E7A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0316" y="2115573"/>
            <a:ext cx="5680384" cy="3715383"/>
          </a:xfrm>
          <a:prstGeom prst="rect">
            <a:avLst/>
          </a:prstGeom>
        </p:spPr>
      </p:pic>
    </p:spTree>
    <p:extLst>
      <p:ext uri="{BB962C8B-B14F-4D97-AF65-F5344CB8AC3E}">
        <p14:creationId xmlns:p14="http://schemas.microsoft.com/office/powerpoint/2010/main" val="165723336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Introdução"/>
          <p:cNvSpPr txBox="1"/>
          <p:nvPr/>
        </p:nvSpPr>
        <p:spPr>
          <a:xfrm>
            <a:off x="287337" y="503237"/>
            <a:ext cx="9163051" cy="7721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dirty="0" err="1"/>
              <a:t>Introdução</a:t>
            </a:r>
            <a:r>
              <a:rPr dirty="0"/>
              <a:t> </a:t>
            </a:r>
          </a:p>
        </p:txBody>
      </p:sp>
      <p:sp>
        <p:nvSpPr>
          <p:cNvPr id="37" name="Atualmente, a Realidade Virtual (RV) pode ser utilizada para reproduzir fielmente um ambiente onde os jovens se identifiquem, juntamente com as situações de risco nas quais os mesmos podem estar expostos. Este conceito pode estar inclusive contido em um Serious Game (SG), que são jogos utilizados em situações reais.…"/>
          <p:cNvSpPr txBox="1"/>
          <p:nvPr/>
        </p:nvSpPr>
        <p:spPr>
          <a:xfrm>
            <a:off x="491968" y="1275395"/>
            <a:ext cx="9696763" cy="52651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6799" tIns="46799" rIns="46799" bIns="46799">
            <a:spAutoFit/>
          </a:bodyPr>
          <a:lstStyle/>
          <a:p>
            <a:pPr algn="just"/>
            <a:r>
              <a:rPr lang="pt-BR" sz="2400" dirty="0">
                <a:latin typeface="Arial" pitchFamily="34" charset="0"/>
                <a:cs typeface="Arial" pitchFamily="34" charset="0"/>
              </a:rPr>
              <a:t>	</a:t>
            </a:r>
            <a:r>
              <a:rPr lang="pt-BR" sz="2400" dirty="0"/>
              <a:t> Foi pensando em todas essas questões, que este projeto tomou como objetivo principal a criação de um framework multiplataforma, que sirva para </a:t>
            </a:r>
            <a:r>
              <a:rPr lang="pt-BR" sz="2400" dirty="0" err="1"/>
              <a:t>emponderar</a:t>
            </a:r>
            <a:r>
              <a:rPr lang="pt-BR" sz="2400" dirty="0"/>
              <a:t> os amantes do RPG, trazendo uma possibilidade rápida e fácil de criação de conteúdo, o compartilhamento e gerenciamento desses conteúdos, e claro, que permita jogar mesmo a distância. </a:t>
            </a:r>
          </a:p>
          <a:p>
            <a:pPr algn="just"/>
            <a:endParaRPr lang="pt-BR" sz="2400" dirty="0"/>
          </a:p>
          <a:p>
            <a:pPr algn="just"/>
            <a:r>
              <a:rPr lang="pt-BR" sz="2400" dirty="0">
                <a:latin typeface="Arial" pitchFamily="34" charset="0"/>
                <a:cs typeface="Arial" pitchFamily="34" charset="0"/>
              </a:rPr>
              <a:t>	</a:t>
            </a:r>
            <a:r>
              <a:rPr lang="pt-BR" sz="2400" dirty="0"/>
              <a:t> O framework deste trabalho foi desenvolvido para smartphones com o sistema Android, bem como para WEB, usando o framework </a:t>
            </a:r>
            <a:r>
              <a:rPr lang="pt-BR" sz="2400" dirty="0" err="1"/>
              <a:t>JavaScript</a:t>
            </a:r>
            <a:r>
              <a:rPr lang="pt-BR" sz="2400" dirty="0"/>
              <a:t> </a:t>
            </a:r>
            <a:r>
              <a:rPr lang="pt-BR" sz="2400" dirty="0" err="1"/>
              <a:t>Ionic</a:t>
            </a:r>
            <a:r>
              <a:rPr lang="pt-BR" sz="2400" dirty="0"/>
              <a:t> em conjunto com outro framework Java, Spring. Para manter e disponibilizar este framework, foi utilizado também os serviços web da </a:t>
            </a:r>
            <a:r>
              <a:rPr lang="pt-BR" sz="2400" dirty="0" err="1"/>
              <a:t>Amazon</a:t>
            </a:r>
            <a:r>
              <a:rPr lang="pt-BR" sz="2400" dirty="0"/>
              <a:t> Web Service (AWS), e o banco de dados não relacional </a:t>
            </a:r>
            <a:r>
              <a:rPr lang="pt-BR" sz="2400" dirty="0" err="1"/>
              <a:t>MongoDB</a:t>
            </a:r>
            <a:r>
              <a:rPr lang="pt-BR" sz="2400" dirty="0"/>
              <a:t>. Com todos esses fatores expostos, espera-se que a criação deste framework possa ajudar na criação e gestão de </a:t>
            </a:r>
            <a:r>
              <a:rPr lang="pt-BR" sz="2400" dirty="0" err="1"/>
              <a:t>RPGs</a:t>
            </a:r>
            <a:r>
              <a:rPr lang="pt-BR" sz="2400" dirty="0"/>
              <a:t>, bem como o compartilhamento desse tipo de conteúdo de forma online e gratuita. </a:t>
            </a:r>
            <a:endParaRPr sz="2400" dirty="0">
              <a:latin typeface="Arial" pitchFamily="34" charset="0"/>
              <a:cs typeface="Arial" pitchFamily="34" charset="0"/>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4327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Participações de Mesas</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sp>
        <p:nvSpPr>
          <p:cNvPr id="5" name="São jogos utilizados em situações reais. Isso torna o jogador agente ativo das ações a serem tomadas, da mesma forma como deverá fazer nas situações reais.">
            <a:extLst>
              <a:ext uri="{FF2B5EF4-FFF2-40B4-BE49-F238E27FC236}">
                <a16:creationId xmlns:a16="http://schemas.microsoft.com/office/drawing/2014/main" id="{5E7E4F46-5FAA-4777-AC63-B1DFEEB04988}"/>
              </a:ext>
            </a:extLst>
          </p:cNvPr>
          <p:cNvSpPr txBox="1"/>
          <p:nvPr/>
        </p:nvSpPr>
        <p:spPr>
          <a:xfrm>
            <a:off x="287337" y="2054486"/>
            <a:ext cx="4603166" cy="43088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Fazendo uso de widgets </a:t>
            </a:r>
            <a:r>
              <a:rPr lang="pt-BR" dirty="0" err="1"/>
              <a:t>Ionic</a:t>
            </a:r>
            <a:r>
              <a:rPr lang="pt-BR" dirty="0"/>
              <a:t> como o </a:t>
            </a:r>
            <a:r>
              <a:rPr lang="pt-BR" dirty="0" err="1"/>
              <a:t>ion-list</a:t>
            </a:r>
            <a:r>
              <a:rPr lang="pt-BR" dirty="0"/>
              <a:t>, </a:t>
            </a:r>
            <a:r>
              <a:rPr lang="pt-BR" dirty="0" err="1"/>
              <a:t>ion</a:t>
            </a:r>
            <a:r>
              <a:rPr lang="pt-BR" dirty="0"/>
              <a:t>-item, o </a:t>
            </a:r>
            <a:r>
              <a:rPr lang="pt-BR" dirty="0" err="1"/>
              <a:t>ion-label</a:t>
            </a:r>
            <a:r>
              <a:rPr lang="pt-BR" dirty="0"/>
              <a:t> e o </a:t>
            </a:r>
            <a:r>
              <a:rPr lang="pt-BR" dirty="0" err="1"/>
              <a:t>ion</a:t>
            </a:r>
            <a:r>
              <a:rPr lang="pt-BR" dirty="0"/>
              <a:t>-avatar, é listado ao usuário todas as mesas em que ele se encontra.</a:t>
            </a:r>
          </a:p>
          <a:p>
            <a:pPr algn="just">
              <a:lnSpc>
                <a:spcPct val="100000"/>
              </a:lnSpc>
            </a:pPr>
            <a:r>
              <a:rPr lang="pt-BR" dirty="0"/>
              <a:t>Ao tentar acessar uma mesa, uma função, verificará qual o ID da mesa, bem como se o usuário que está tentando acessá-la é um jogador ou um administrador nesta mesa. </a:t>
            </a:r>
          </a:p>
        </p:txBody>
      </p:sp>
      <p:pic>
        <p:nvPicPr>
          <p:cNvPr id="3" name="Imagem 2" descr="Texto&#10;&#10;Descrição gerada automaticamente">
            <a:extLst>
              <a:ext uri="{FF2B5EF4-FFF2-40B4-BE49-F238E27FC236}">
                <a16:creationId xmlns:a16="http://schemas.microsoft.com/office/drawing/2014/main" id="{D3FEB051-A398-4D91-97E4-40DD5BB1BF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0735" y="2054486"/>
            <a:ext cx="5579966" cy="3299392"/>
          </a:xfrm>
          <a:prstGeom prst="rect">
            <a:avLst/>
          </a:prstGeom>
        </p:spPr>
      </p:pic>
    </p:spTree>
    <p:extLst>
      <p:ext uri="{BB962C8B-B14F-4D97-AF65-F5344CB8AC3E}">
        <p14:creationId xmlns:p14="http://schemas.microsoft.com/office/powerpoint/2010/main" val="363305252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4327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Gestão da Mesa</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sp>
        <p:nvSpPr>
          <p:cNvPr id="5" name="São jogos utilizados em situações reais. Isso torna o jogador agente ativo das ações a serem tomadas, da mesma forma como deverá fazer nas situações reais.">
            <a:extLst>
              <a:ext uri="{FF2B5EF4-FFF2-40B4-BE49-F238E27FC236}">
                <a16:creationId xmlns:a16="http://schemas.microsoft.com/office/drawing/2014/main" id="{5E7E4F46-5FAA-4777-AC63-B1DFEEB04988}"/>
              </a:ext>
            </a:extLst>
          </p:cNvPr>
          <p:cNvSpPr txBox="1"/>
          <p:nvPr/>
        </p:nvSpPr>
        <p:spPr>
          <a:xfrm>
            <a:off x="287337" y="2054486"/>
            <a:ext cx="5159306" cy="5047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O componente-página Mesa utiliza dentro dele seis instâncias do componente “Gerencia Componente” que por sua vez, cria de modo detalhado, uma visão mais alto nível e gerencial, do conteúdo presente.</a:t>
            </a:r>
          </a:p>
          <a:p>
            <a:pPr algn="just">
              <a:lnSpc>
                <a:spcPct val="100000"/>
              </a:lnSpc>
            </a:pPr>
            <a:r>
              <a:rPr lang="pt-BR" dirty="0"/>
              <a:t>As funcionalidades, de maiores destaques são a “</a:t>
            </a:r>
            <a:r>
              <a:rPr lang="pt-BR" dirty="0" err="1"/>
              <a:t>addItem</a:t>
            </a:r>
            <a:r>
              <a:rPr lang="pt-BR" dirty="0"/>
              <a:t>”, “selecionar”, “</a:t>
            </a:r>
            <a:r>
              <a:rPr lang="pt-BR" dirty="0" err="1"/>
              <a:t>removItem</a:t>
            </a:r>
            <a:r>
              <a:rPr lang="pt-BR" dirty="0"/>
              <a:t>” e a “</a:t>
            </a:r>
            <a:r>
              <a:rPr lang="pt-BR" dirty="0" err="1"/>
              <a:t>view</a:t>
            </a:r>
            <a:r>
              <a:rPr lang="pt-BR" dirty="0"/>
              <a:t>” que, carrega uma sobre tela do componente “</a:t>
            </a:r>
            <a:r>
              <a:rPr lang="pt-BR" dirty="0" err="1"/>
              <a:t>DetalhaComponente</a:t>
            </a:r>
            <a:r>
              <a:rPr lang="pt-BR" dirty="0"/>
              <a:t>” configurado com o conteúdo desejado.</a:t>
            </a:r>
          </a:p>
        </p:txBody>
      </p:sp>
      <p:pic>
        <p:nvPicPr>
          <p:cNvPr id="3" name="Imagem 2" descr="Texto&#10;&#10;Descrição gerada automaticamente">
            <a:extLst>
              <a:ext uri="{FF2B5EF4-FFF2-40B4-BE49-F238E27FC236}">
                <a16:creationId xmlns:a16="http://schemas.microsoft.com/office/drawing/2014/main" id="{D35A25C6-2160-4321-9CA1-D8537181F3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8922" y="2054486"/>
            <a:ext cx="5061778" cy="2994592"/>
          </a:xfrm>
          <a:prstGeom prst="rect">
            <a:avLst/>
          </a:prstGeom>
        </p:spPr>
      </p:pic>
    </p:spTree>
    <p:extLst>
      <p:ext uri="{BB962C8B-B14F-4D97-AF65-F5344CB8AC3E}">
        <p14:creationId xmlns:p14="http://schemas.microsoft.com/office/powerpoint/2010/main" val="175142967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4327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Estrutura do componente Ficha</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sp>
        <p:nvSpPr>
          <p:cNvPr id="5" name="São jogos utilizados em situações reais. Isso torna o jogador agente ativo das ações a serem tomadas, da mesma forma como deverá fazer nas situações reais.">
            <a:extLst>
              <a:ext uri="{FF2B5EF4-FFF2-40B4-BE49-F238E27FC236}">
                <a16:creationId xmlns:a16="http://schemas.microsoft.com/office/drawing/2014/main" id="{5E7E4F46-5FAA-4777-AC63-B1DFEEB04988}"/>
              </a:ext>
            </a:extLst>
          </p:cNvPr>
          <p:cNvSpPr txBox="1"/>
          <p:nvPr/>
        </p:nvSpPr>
        <p:spPr>
          <a:xfrm>
            <a:off x="287336" y="2054486"/>
            <a:ext cx="5347345" cy="5262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O componente mais complexo e com maior gama de funcionalidades, a “Ficha” possui em sua arquitetura, quatro segmentações, informações, status, atributos e inventário, onde as três primeiras tem seus próprios formulários, enquanto a última se trata de um componente instanciado dentro do componente “Ficha”. A estrutura do componente, faz uso de diversos widgets do framework </a:t>
            </a:r>
            <a:r>
              <a:rPr lang="pt-BR" dirty="0" err="1"/>
              <a:t>Ionic</a:t>
            </a:r>
            <a:r>
              <a:rPr lang="pt-BR" dirty="0"/>
              <a:t>, e da biblioteca </a:t>
            </a:r>
            <a:r>
              <a:rPr lang="pt-BR" dirty="0" err="1"/>
              <a:t>PrimeNG</a:t>
            </a:r>
            <a:r>
              <a:rPr lang="pt-BR" dirty="0"/>
              <a:t>. Dentre esses widgets, merecem destaques o </a:t>
            </a:r>
            <a:r>
              <a:rPr lang="pt-BR" dirty="0" err="1"/>
              <a:t>ion-segment</a:t>
            </a:r>
            <a:r>
              <a:rPr lang="pt-BR" dirty="0"/>
              <a:t>, </a:t>
            </a:r>
            <a:r>
              <a:rPr lang="pt-BR" dirty="0" err="1"/>
              <a:t>Toast</a:t>
            </a:r>
            <a:r>
              <a:rPr lang="pt-BR" dirty="0"/>
              <a:t>, </a:t>
            </a:r>
            <a:r>
              <a:rPr lang="pt-BR" dirty="0" err="1"/>
              <a:t>DataView</a:t>
            </a:r>
            <a:r>
              <a:rPr lang="pt-BR" dirty="0"/>
              <a:t> e </a:t>
            </a:r>
            <a:r>
              <a:rPr lang="pt-BR" dirty="0" err="1"/>
              <a:t>InputText</a:t>
            </a:r>
            <a:endParaRPr lang="pt-BR" dirty="0"/>
          </a:p>
        </p:txBody>
      </p:sp>
      <p:pic>
        <p:nvPicPr>
          <p:cNvPr id="3" name="Imagem 2">
            <a:extLst>
              <a:ext uri="{FF2B5EF4-FFF2-40B4-BE49-F238E27FC236}">
                <a16:creationId xmlns:a16="http://schemas.microsoft.com/office/drawing/2014/main" id="{D3A4AF07-0ECE-4200-A6FD-C67FB0EABD54}"/>
              </a:ext>
            </a:extLst>
          </p:cNvPr>
          <p:cNvPicPr>
            <a:picLocks noChangeAspect="1"/>
          </p:cNvPicPr>
          <p:nvPr/>
        </p:nvPicPr>
        <p:blipFill>
          <a:blip r:embed="rId3"/>
          <a:stretch>
            <a:fillRect/>
          </a:stretch>
        </p:blipFill>
        <p:spPr>
          <a:xfrm>
            <a:off x="5710373" y="2054485"/>
            <a:ext cx="4970328" cy="3392157"/>
          </a:xfrm>
          <a:prstGeom prst="rect">
            <a:avLst/>
          </a:prstGeom>
        </p:spPr>
      </p:pic>
    </p:spTree>
    <p:extLst>
      <p:ext uri="{BB962C8B-B14F-4D97-AF65-F5344CB8AC3E}">
        <p14:creationId xmlns:p14="http://schemas.microsoft.com/office/powerpoint/2010/main" val="54635773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4327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Ficha em tempo real</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Metodologia</a:t>
            </a:r>
          </a:p>
        </p:txBody>
      </p:sp>
      <p:sp>
        <p:nvSpPr>
          <p:cNvPr id="5" name="São jogos utilizados em situações reais. Isso torna o jogador agente ativo das ações a serem tomadas, da mesma forma como deverá fazer nas situações reais.">
            <a:extLst>
              <a:ext uri="{FF2B5EF4-FFF2-40B4-BE49-F238E27FC236}">
                <a16:creationId xmlns:a16="http://schemas.microsoft.com/office/drawing/2014/main" id="{5E7E4F46-5FAA-4777-AC63-B1DFEEB04988}"/>
              </a:ext>
            </a:extLst>
          </p:cNvPr>
          <p:cNvSpPr txBox="1"/>
          <p:nvPr/>
        </p:nvSpPr>
        <p:spPr>
          <a:xfrm>
            <a:off x="287336" y="2054486"/>
            <a:ext cx="4788247" cy="5262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A função “</a:t>
            </a:r>
            <a:r>
              <a:rPr lang="pt-BR" dirty="0" err="1"/>
              <a:t>setupWebSocket</a:t>
            </a:r>
            <a:r>
              <a:rPr lang="pt-BR" dirty="0"/>
              <a:t>”,  é a responsável por criar e estabelecer uma conexão de tempo real entre o </a:t>
            </a:r>
            <a:r>
              <a:rPr lang="pt-BR" dirty="0" err="1"/>
              <a:t>frontend</a:t>
            </a:r>
            <a:r>
              <a:rPr lang="pt-BR" dirty="0"/>
              <a:t>, e o </a:t>
            </a:r>
            <a:r>
              <a:rPr lang="pt-BR" dirty="0" err="1"/>
              <a:t>Firebase</a:t>
            </a:r>
            <a:r>
              <a:rPr lang="pt-BR" dirty="0"/>
              <a:t>, onde o mesmo fica “ouvindo” as mudanças que estão  ocorrendo na ficha em questão e então a atualiza em tempo real, isto é, se o administrador da mesa realizar uma mudança na ficha do jogador Z e o jogador Z estiver com a ficha dele aberta, o mesmo receberá em tempo real, a atualização.</a:t>
            </a:r>
          </a:p>
        </p:txBody>
      </p:sp>
      <p:pic>
        <p:nvPicPr>
          <p:cNvPr id="3" name="Imagem 2">
            <a:extLst>
              <a:ext uri="{FF2B5EF4-FFF2-40B4-BE49-F238E27FC236}">
                <a16:creationId xmlns:a16="http://schemas.microsoft.com/office/drawing/2014/main" id="{1B69CC99-C074-404E-BE4F-323B57DEDAAE}"/>
              </a:ext>
            </a:extLst>
          </p:cNvPr>
          <p:cNvPicPr>
            <a:picLocks noChangeAspect="1"/>
          </p:cNvPicPr>
          <p:nvPr/>
        </p:nvPicPr>
        <p:blipFill>
          <a:blip r:embed="rId3"/>
          <a:stretch>
            <a:fillRect/>
          </a:stretch>
        </p:blipFill>
        <p:spPr>
          <a:xfrm>
            <a:off x="5201447" y="2122458"/>
            <a:ext cx="5479253" cy="3218168"/>
          </a:xfrm>
          <a:prstGeom prst="rect">
            <a:avLst/>
          </a:prstGeom>
        </p:spPr>
      </p:pic>
    </p:spTree>
    <p:extLst>
      <p:ext uri="{BB962C8B-B14F-4D97-AF65-F5344CB8AC3E}">
        <p14:creationId xmlns:p14="http://schemas.microsoft.com/office/powerpoint/2010/main" val="424225359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o"/>
          <p:cNvSpPr txBox="1"/>
          <p:nvPr/>
        </p:nvSpPr>
        <p:spPr>
          <a:xfrm>
            <a:off x="858519" y="-8006607"/>
            <a:ext cx="911027"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lnSpc>
                <a:spcPts val="2800"/>
              </a:lnSpc>
              <a:defRPr sz="1200">
                <a:latin typeface="Times"/>
                <a:ea typeface="Times"/>
                <a:cs typeface="Times"/>
                <a:sym typeface="Times"/>
              </a:defRPr>
            </a:lvl1pPr>
          </a:lstStyle>
          <a:p>
            <a:r>
              <a:t>  </a:t>
            </a:r>
          </a:p>
        </p:txBody>
      </p:sp>
      <p:sp>
        <p:nvSpPr>
          <p:cNvPr id="114" name="Texto"/>
          <p:cNvSpPr txBox="1"/>
          <p:nvPr/>
        </p:nvSpPr>
        <p:spPr>
          <a:xfrm>
            <a:off x="-2942220" y="-4153627"/>
            <a:ext cx="180341"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
        <p:nvSpPr>
          <p:cNvPr id="8"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Testes e Resultados</a:t>
            </a:r>
            <a:endParaRPr dirty="0"/>
          </a:p>
        </p:txBody>
      </p:sp>
      <p:sp>
        <p:nvSpPr>
          <p:cNvPr id="6" name="Serious games…">
            <a:extLst>
              <a:ext uri="{FF2B5EF4-FFF2-40B4-BE49-F238E27FC236}">
                <a16:creationId xmlns:a16="http://schemas.microsoft.com/office/drawing/2014/main" id="{7A8D7961-C79D-43B1-8E3E-2150EC6CB30E}"/>
              </a:ext>
            </a:extLst>
          </p:cNvPr>
          <p:cNvSpPr txBox="1"/>
          <p:nvPr/>
        </p:nvSpPr>
        <p:spPr>
          <a:xfrm>
            <a:off x="547686" y="1477283"/>
            <a:ext cx="8642351" cy="4854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6799" tIns="46799" rIns="46799" bIns="46799">
            <a:spAutoFit/>
          </a:bodyPr>
          <a:lstStyle/>
          <a:p>
            <a:pPr marL="203200" indent="-203200" algn="just">
              <a:spcBef>
                <a:spcPts val="1400"/>
              </a:spcBef>
              <a:buClr>
                <a:srgbClr val="000000"/>
              </a:buClr>
              <a:buSzPct val="45000"/>
              <a:buFontTx/>
              <a:buChar char="●"/>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a:latin typeface="Arial"/>
                <a:ea typeface="Arial"/>
                <a:cs typeface="Arial"/>
                <a:sym typeface="Arial"/>
              </a:defRPr>
            </a:pPr>
            <a:r>
              <a:rPr lang="pt-BR" sz="2400" dirty="0" err="1"/>
              <a:t>Insomnia</a:t>
            </a:r>
            <a:endParaRPr lang="pt-BR" sz="2400" dirty="0"/>
          </a:p>
          <a:p>
            <a:pPr marL="203200" indent="-203200" algn="just">
              <a:spcBef>
                <a:spcPts val="1400"/>
              </a:spcBef>
              <a:buClr>
                <a:srgbClr val="000000"/>
              </a:buClr>
              <a:buSzPct val="45000"/>
              <a:buChar char="●"/>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a:latin typeface="Arial"/>
                <a:ea typeface="Arial"/>
                <a:cs typeface="Arial"/>
                <a:sym typeface="Arial"/>
              </a:defRPr>
            </a:pPr>
            <a:r>
              <a:rPr lang="pt-BR" sz="2400" dirty="0"/>
              <a:t>Execução do Aplicativo</a:t>
            </a:r>
          </a:p>
          <a:p>
            <a:pPr marL="742950" lvl="1" indent="-285750" algn="just">
              <a:spcBef>
                <a:spcPts val="1400"/>
              </a:spcBef>
              <a:buClr>
                <a:srgbClr val="000000"/>
              </a:buClr>
              <a:buSzPct val="45000"/>
              <a:buFontTx/>
              <a:buChar char="●"/>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a:latin typeface="Arial"/>
                <a:ea typeface="Arial"/>
                <a:cs typeface="Arial"/>
                <a:sym typeface="Arial"/>
              </a:defRPr>
            </a:pPr>
            <a:r>
              <a:rPr lang="pt-BR" sz="2400" dirty="0"/>
              <a:t>Hall</a:t>
            </a:r>
          </a:p>
          <a:p>
            <a:pPr marL="742950" lvl="1" indent="-285750" algn="just">
              <a:spcBef>
                <a:spcPts val="1400"/>
              </a:spcBef>
              <a:buClr>
                <a:srgbClr val="000000"/>
              </a:buClr>
              <a:buSzPct val="45000"/>
              <a:buChar char="●"/>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a:latin typeface="Arial"/>
                <a:ea typeface="Arial"/>
                <a:cs typeface="Arial"/>
                <a:sym typeface="Arial"/>
              </a:defRPr>
            </a:pPr>
            <a:r>
              <a:rPr lang="pt-BR" sz="2400" dirty="0"/>
              <a:t>Gerenciamento &amp; Criação</a:t>
            </a:r>
          </a:p>
          <a:p>
            <a:pPr marL="742950" lvl="1" indent="-285750" algn="just">
              <a:spcBef>
                <a:spcPts val="1400"/>
              </a:spcBef>
              <a:buClr>
                <a:srgbClr val="000000"/>
              </a:buClr>
              <a:buSzPct val="45000"/>
              <a:buChar char="●"/>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a:latin typeface="Arial"/>
                <a:ea typeface="Arial"/>
                <a:cs typeface="Arial"/>
                <a:sym typeface="Arial"/>
              </a:defRPr>
            </a:pPr>
            <a:r>
              <a:rPr lang="pt-BR" sz="2400" dirty="0"/>
              <a:t>Gestão de mesas</a:t>
            </a:r>
          </a:p>
          <a:p>
            <a:pPr marL="742950" lvl="1" indent="-285750" algn="just">
              <a:spcBef>
                <a:spcPts val="1400"/>
              </a:spcBef>
              <a:buClr>
                <a:srgbClr val="000000"/>
              </a:buClr>
              <a:buSzPct val="45000"/>
              <a:buChar char="●"/>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a:latin typeface="Arial"/>
                <a:ea typeface="Arial"/>
                <a:cs typeface="Arial"/>
                <a:sym typeface="Arial"/>
              </a:defRPr>
            </a:pPr>
            <a:r>
              <a:rPr lang="pt-BR" sz="2400" dirty="0"/>
              <a:t>Perfil</a:t>
            </a:r>
          </a:p>
          <a:p>
            <a:pPr marL="742950" lvl="1" indent="-285750" algn="just">
              <a:spcBef>
                <a:spcPts val="1400"/>
              </a:spcBef>
              <a:buClr>
                <a:srgbClr val="000000"/>
              </a:buClr>
              <a:buSzPct val="45000"/>
              <a:buChar char="●"/>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a:latin typeface="Arial"/>
                <a:ea typeface="Arial"/>
                <a:cs typeface="Arial"/>
                <a:sym typeface="Arial"/>
              </a:defRPr>
            </a:pPr>
            <a:r>
              <a:rPr lang="pt-BR" sz="2400" dirty="0"/>
              <a:t>Suporte</a:t>
            </a:r>
          </a:p>
          <a:p>
            <a:pPr marL="203200" indent="-203200" algn="just">
              <a:spcBef>
                <a:spcPts val="1400"/>
              </a:spcBef>
              <a:buClr>
                <a:srgbClr val="000000"/>
              </a:buClr>
              <a:buSzPct val="45000"/>
              <a:buChar char="●"/>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a:latin typeface="Arial"/>
                <a:ea typeface="Arial"/>
                <a:cs typeface="Arial"/>
                <a:sym typeface="Arial"/>
              </a:defRPr>
            </a:pPr>
            <a:r>
              <a:rPr lang="pt-BR" sz="2400" dirty="0"/>
              <a:t>Disponibilização</a:t>
            </a:r>
          </a:p>
          <a:p>
            <a:pPr marL="203200" indent="-203200" algn="just">
              <a:spcBef>
                <a:spcPts val="1400"/>
              </a:spcBef>
              <a:buClr>
                <a:srgbClr val="000000"/>
              </a:buClr>
              <a:buSzPct val="45000"/>
              <a:buChar char="●"/>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a:latin typeface="Arial"/>
                <a:ea typeface="Arial"/>
                <a:cs typeface="Arial"/>
                <a:sym typeface="Arial"/>
              </a:defRPr>
            </a:pPr>
            <a:r>
              <a:rPr lang="pt-BR" sz="2400" dirty="0"/>
              <a:t>Resultado da versão de distribuição</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6954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err="1"/>
              <a:t>Insomnia</a:t>
            </a:r>
            <a:endParaRPr lang="pt-BR" dirty="0"/>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Testes e Resultados</a:t>
            </a:r>
          </a:p>
        </p:txBody>
      </p:sp>
      <p:sp>
        <p:nvSpPr>
          <p:cNvPr id="7" name="São jogos utilizados em situações reais. Isso torna o jogador agente ativo das ações a serem tomadas, da mesma forma como deverá fazer nas situações reais."/>
          <p:cNvSpPr txBox="1"/>
          <p:nvPr/>
        </p:nvSpPr>
        <p:spPr>
          <a:xfrm>
            <a:off x="357320" y="2571750"/>
            <a:ext cx="9358180" cy="19389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Fundamental para poder testar e depurar a API </a:t>
            </a:r>
            <a:r>
              <a:rPr lang="pt-BR" dirty="0" err="1"/>
              <a:t>Rest</a:t>
            </a:r>
            <a:r>
              <a:rPr lang="pt-BR" dirty="0"/>
              <a:t> da aplicação (</a:t>
            </a:r>
            <a:r>
              <a:rPr lang="pt-BR" dirty="0" err="1"/>
              <a:t>backend</a:t>
            </a:r>
            <a:r>
              <a:rPr lang="pt-BR" dirty="0"/>
              <a:t>), foi criado no </a:t>
            </a:r>
            <a:r>
              <a:rPr lang="pt-BR" dirty="0" err="1"/>
              <a:t>Insomnia</a:t>
            </a:r>
            <a:r>
              <a:rPr lang="pt-BR" dirty="0"/>
              <a:t> um ambiente personalizado contendo todas as requisições para os </a:t>
            </a:r>
            <a:r>
              <a:rPr lang="pt-BR" dirty="0" err="1"/>
              <a:t>endpoints</a:t>
            </a:r>
            <a:r>
              <a:rPr lang="pt-BR" dirty="0"/>
              <a:t> da API organizados em pastas representando os recursos disponíveis na aplicação.</a:t>
            </a:r>
            <a:endParaRPr lang="pt-BR" i="1" dirty="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6954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Hall</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Testes e Resultados</a:t>
            </a:r>
          </a:p>
        </p:txBody>
      </p:sp>
      <p:pic>
        <p:nvPicPr>
          <p:cNvPr id="2" name="Imagem 1">
            <a:extLst>
              <a:ext uri="{FF2B5EF4-FFF2-40B4-BE49-F238E27FC236}">
                <a16:creationId xmlns:a16="http://schemas.microsoft.com/office/drawing/2014/main" id="{E38F527D-A5B7-4E2A-A64E-5371B2FA02FB}"/>
              </a:ext>
            </a:extLst>
          </p:cNvPr>
          <p:cNvPicPr>
            <a:picLocks noChangeAspect="1"/>
          </p:cNvPicPr>
          <p:nvPr/>
        </p:nvPicPr>
        <p:blipFill>
          <a:blip r:embed="rId3"/>
          <a:stretch>
            <a:fillRect/>
          </a:stretch>
        </p:blipFill>
        <p:spPr>
          <a:xfrm>
            <a:off x="1474488" y="2220849"/>
            <a:ext cx="7731723" cy="4189406"/>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695450"/>
            <a:ext cx="8640763" cy="5253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Gestão de Conteúdo</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Testes e Resultados</a:t>
            </a:r>
          </a:p>
        </p:txBody>
      </p:sp>
      <p:pic>
        <p:nvPicPr>
          <p:cNvPr id="3" name="Imagem 2">
            <a:extLst>
              <a:ext uri="{FF2B5EF4-FFF2-40B4-BE49-F238E27FC236}">
                <a16:creationId xmlns:a16="http://schemas.microsoft.com/office/drawing/2014/main" id="{95A91754-620C-431D-866E-0F172ADA6C3E}"/>
              </a:ext>
            </a:extLst>
          </p:cNvPr>
          <p:cNvPicPr>
            <a:picLocks noChangeAspect="1"/>
          </p:cNvPicPr>
          <p:nvPr/>
        </p:nvPicPr>
        <p:blipFill>
          <a:blip r:embed="rId3"/>
          <a:stretch>
            <a:fillRect/>
          </a:stretch>
        </p:blipFill>
        <p:spPr>
          <a:xfrm>
            <a:off x="761359" y="2220849"/>
            <a:ext cx="8215005" cy="4450644"/>
          </a:xfrm>
          <a:prstGeom prst="rect">
            <a:avLst/>
          </a:prstGeom>
        </p:spPr>
      </p:pic>
    </p:spTree>
    <p:extLst>
      <p:ext uri="{BB962C8B-B14F-4D97-AF65-F5344CB8AC3E}">
        <p14:creationId xmlns:p14="http://schemas.microsoft.com/office/powerpoint/2010/main" val="50258906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6954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Gestão de Mesas</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Testes e Resultados</a:t>
            </a:r>
          </a:p>
        </p:txBody>
      </p:sp>
      <p:pic>
        <p:nvPicPr>
          <p:cNvPr id="3" name="Imagem 2">
            <a:extLst>
              <a:ext uri="{FF2B5EF4-FFF2-40B4-BE49-F238E27FC236}">
                <a16:creationId xmlns:a16="http://schemas.microsoft.com/office/drawing/2014/main" id="{073577C0-4F0D-4135-9F9F-E8A880A83968}"/>
              </a:ext>
            </a:extLst>
          </p:cNvPr>
          <p:cNvPicPr>
            <a:picLocks noChangeAspect="1"/>
          </p:cNvPicPr>
          <p:nvPr/>
        </p:nvPicPr>
        <p:blipFill>
          <a:blip r:embed="rId3"/>
          <a:stretch>
            <a:fillRect/>
          </a:stretch>
        </p:blipFill>
        <p:spPr>
          <a:xfrm>
            <a:off x="1232594" y="2220849"/>
            <a:ext cx="7969364" cy="4305211"/>
          </a:xfrm>
          <a:prstGeom prst="rect">
            <a:avLst/>
          </a:prstGeom>
        </p:spPr>
      </p:pic>
    </p:spTree>
    <p:extLst>
      <p:ext uri="{BB962C8B-B14F-4D97-AF65-F5344CB8AC3E}">
        <p14:creationId xmlns:p14="http://schemas.microsoft.com/office/powerpoint/2010/main" val="197239377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6954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Disponibilização</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Testes e Resultados</a:t>
            </a:r>
          </a:p>
        </p:txBody>
      </p:sp>
      <p:sp>
        <p:nvSpPr>
          <p:cNvPr id="7" name="São jogos utilizados em situações reais. Isso torna o jogador agente ativo das ações a serem tomadas, da mesma forma como deverá fazer nas situações reais."/>
          <p:cNvSpPr txBox="1"/>
          <p:nvPr/>
        </p:nvSpPr>
        <p:spPr>
          <a:xfrm>
            <a:off x="287337" y="2361656"/>
            <a:ext cx="5384593" cy="52937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numCol="1">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Disponível via web no link </a:t>
            </a:r>
            <a:r>
              <a:rPr lang="pt-BR" dirty="0">
                <a:hlinkClick r:id="rId3"/>
              </a:rPr>
              <a:t>https://m4d-maestro.github.io/</a:t>
            </a:r>
            <a:r>
              <a:rPr lang="pt-BR" dirty="0" err="1">
                <a:hlinkClick r:id="rId3"/>
              </a:rPr>
              <a:t>rmf</a:t>
            </a:r>
            <a:r>
              <a:rPr lang="pt-BR" dirty="0">
                <a:hlinkClick r:id="rId3"/>
              </a:rPr>
              <a:t>/</a:t>
            </a:r>
            <a:r>
              <a:rPr lang="pt-BR" dirty="0"/>
              <a:t>, e via Android disponível na </a:t>
            </a:r>
            <a:r>
              <a:rPr lang="pt-BR" dirty="0" err="1"/>
              <a:t>Playstore</a:t>
            </a:r>
            <a:r>
              <a:rPr lang="pt-BR" dirty="0"/>
              <a:t> em </a:t>
            </a:r>
            <a:r>
              <a:rPr lang="pt-BR" dirty="0">
                <a:hlinkClick r:id="rId4"/>
              </a:rPr>
              <a:t>https://play.google.com/store/apps/</a:t>
            </a:r>
            <a:r>
              <a:rPr lang="pt-BR" dirty="0" err="1">
                <a:hlinkClick r:id="rId4"/>
              </a:rPr>
              <a:t>details?id</a:t>
            </a:r>
            <a:r>
              <a:rPr lang="pt-BR" dirty="0">
                <a:hlinkClick r:id="rId4"/>
              </a:rPr>
              <a:t>=com.ciano.rmf2</a:t>
            </a:r>
            <a:r>
              <a:rPr lang="pt-BR" dirty="0"/>
              <a:t>.</a:t>
            </a:r>
          </a:p>
          <a:p>
            <a:pPr algn="just">
              <a:lnSpc>
                <a:spcPct val="100000"/>
              </a:lnSpc>
            </a:pPr>
            <a:endParaRPr lang="pt-BR" dirty="0"/>
          </a:p>
          <a:p>
            <a:pPr algn="just">
              <a:lnSpc>
                <a:spcPct val="100000"/>
              </a:lnSpc>
            </a:pPr>
            <a:r>
              <a:rPr lang="pt-BR" dirty="0"/>
              <a:t>	Também disponível através do </a:t>
            </a:r>
            <a:r>
              <a:rPr lang="pt-BR" dirty="0" err="1"/>
              <a:t>holder</a:t>
            </a:r>
            <a:r>
              <a:rPr lang="pt-BR" dirty="0"/>
              <a:t> </a:t>
            </a:r>
            <a:r>
              <a:rPr lang="pt-BR" dirty="0">
                <a:hlinkClick r:id="rId5"/>
              </a:rPr>
              <a:t>https://m4d-maestro.github.io/rmf-holder-site/#/home</a:t>
            </a:r>
            <a:endParaRPr lang="pt-BR" dirty="0"/>
          </a:p>
          <a:p>
            <a:pPr algn="just">
              <a:lnSpc>
                <a:spcPct val="100000"/>
              </a:lnSpc>
            </a:pPr>
            <a:endParaRPr lang="pt-BR" dirty="0"/>
          </a:p>
          <a:p>
            <a:pPr algn="just">
              <a:lnSpc>
                <a:spcPct val="100000"/>
              </a:lnSpc>
            </a:pPr>
            <a:endParaRPr lang="pt-BR" i="1" dirty="0"/>
          </a:p>
        </p:txBody>
      </p:sp>
      <p:pic>
        <p:nvPicPr>
          <p:cNvPr id="4" name="Imagem 3" descr="Código QR&#10;&#10;Descrição gerada automaticamente">
            <a:extLst>
              <a:ext uri="{FF2B5EF4-FFF2-40B4-BE49-F238E27FC236}">
                <a16:creationId xmlns:a16="http://schemas.microsoft.com/office/drawing/2014/main" id="{710CB1F9-7528-4C3E-8886-54545C1CD1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97776" y="1861811"/>
            <a:ext cx="3999239" cy="3999239"/>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bjetivo Geral"/>
          <p:cNvSpPr txBox="1"/>
          <p:nvPr/>
        </p:nvSpPr>
        <p:spPr>
          <a:xfrm>
            <a:off x="287337" y="503237"/>
            <a:ext cx="9163051" cy="7721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dirty="0" err="1"/>
              <a:t>Objetivo</a:t>
            </a:r>
            <a:r>
              <a:rPr dirty="0"/>
              <a:t> </a:t>
            </a:r>
            <a:r>
              <a:rPr dirty="0" err="1"/>
              <a:t>Geral</a:t>
            </a:r>
            <a:endParaRPr dirty="0"/>
          </a:p>
        </p:txBody>
      </p:sp>
      <p:sp>
        <p:nvSpPr>
          <p:cNvPr id="43" name="O projeto tem como objetivo desenvolver um jogo digital interativo buscando treinar estudantes para os procedimentos de evacuação de uma escola com princípio de incêndio ou outras situações de risco."/>
          <p:cNvSpPr txBox="1"/>
          <p:nvPr/>
        </p:nvSpPr>
        <p:spPr>
          <a:xfrm>
            <a:off x="434975" y="3025235"/>
            <a:ext cx="9810751" cy="2310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p>
            <a:pPr algn="just">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Lst>
              <a:defRPr sz="2400">
                <a:latin typeface="Arial"/>
                <a:ea typeface="Arial"/>
                <a:cs typeface="Arial"/>
                <a:sym typeface="Arial"/>
              </a:defRPr>
            </a:pPr>
            <a:r>
              <a:rPr lang="pt-BR" dirty="0"/>
              <a:t>	</a:t>
            </a:r>
            <a:r>
              <a:rPr lang="pt-BR" sz="2400" dirty="0">
                <a:sym typeface="Arial"/>
              </a:rPr>
              <a:t> Desenvolvimento de uma aplicação híbrida, ou seja, que esteja disponível tanto via web, quanto no smartphone, que funcione como um framework para auxiliar, na criação, gestão, compartilhamento e interação de conteúdos de jogos do tipo Role </a:t>
            </a:r>
            <a:r>
              <a:rPr lang="pt-BR" sz="2400" dirty="0" err="1">
                <a:sym typeface="Arial"/>
              </a:rPr>
              <a:t>Playing</a:t>
            </a:r>
            <a:r>
              <a:rPr lang="pt-BR" sz="2400" dirty="0">
                <a:sym typeface="Arial"/>
              </a:rPr>
              <a:t> Games (RPG). Tudo isso em um ambiente baseado em nuvem com alta disponibilidade</a:t>
            </a:r>
            <a:r>
              <a:rPr lang="pt-BR" dirty="0"/>
              <a:t>.</a:t>
            </a:r>
            <a:r>
              <a:rPr dirty="0"/>
              <a:t> </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o"/>
          <p:cNvSpPr txBox="1"/>
          <p:nvPr/>
        </p:nvSpPr>
        <p:spPr>
          <a:xfrm>
            <a:off x="858519" y="-8006607"/>
            <a:ext cx="911027"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lnSpc>
                <a:spcPts val="2800"/>
              </a:lnSpc>
              <a:defRPr sz="1200">
                <a:latin typeface="Times"/>
                <a:ea typeface="Times"/>
                <a:cs typeface="Times"/>
                <a:sym typeface="Times"/>
              </a:defRPr>
            </a:lvl1pPr>
          </a:lstStyle>
          <a:p>
            <a:r>
              <a:t>  </a:t>
            </a:r>
          </a:p>
        </p:txBody>
      </p:sp>
      <p:sp>
        <p:nvSpPr>
          <p:cNvPr id="114" name="Texto"/>
          <p:cNvSpPr txBox="1"/>
          <p:nvPr/>
        </p:nvSpPr>
        <p:spPr>
          <a:xfrm>
            <a:off x="-2942220" y="-4153627"/>
            <a:ext cx="180341"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
        <p:nvSpPr>
          <p:cNvPr id="8"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Conclusão</a:t>
            </a:r>
          </a:p>
        </p:txBody>
      </p:sp>
      <p:sp>
        <p:nvSpPr>
          <p:cNvPr id="6" name="A preocupação quanto à segurança está sempre presente em qualquer ambiente, principalmente quando se trata de um local com a presença de jovens. Neste sentido, é importante investir no treinamento dos procedimentos de seguranças que envolvem jovens para que elas saibam como agir em situações de perigo como, por exemplo, o incêndio no prédio da escola.…"/>
          <p:cNvSpPr txBox="1"/>
          <p:nvPr/>
        </p:nvSpPr>
        <p:spPr>
          <a:xfrm>
            <a:off x="469783" y="1510019"/>
            <a:ext cx="9701330" cy="378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6799" tIns="46799" rIns="46799" bIns="46799">
            <a:spAutoFit/>
          </a:bodyPr>
          <a:lstStyle/>
          <a:p>
            <a:pPr algn="just"/>
            <a:r>
              <a:rPr lang="pt-BR" sz="2400" dirty="0">
                <a:latin typeface="Arial" pitchFamily="34" charset="0"/>
                <a:cs typeface="Arial" pitchFamily="34" charset="0"/>
              </a:rPr>
              <a:t>	 Este trabalho tratou sobre todos os processos que abrangeram a elaboração de uma aplicação multiplataforma para smartphones com sistema operacional Android e através de navegadores web. O objetivo proposto foi o de construir um framework que servisse de ferramenta para auxílio de usuários que desejam criar, compartilhar, reusar e gerenciar conteúdos de RPG (Role Play Games), de forma gratuita e em português. No caso deste projeto, um dos objetivos era o de ter um framework com alta disponibilidades, baseado em nuvem, portanto foi utilizado o </a:t>
            </a:r>
            <a:r>
              <a:rPr lang="pt-BR" sz="2400" dirty="0" err="1">
                <a:latin typeface="Arial" pitchFamily="34" charset="0"/>
                <a:cs typeface="Arial" pitchFamily="34" charset="0"/>
              </a:rPr>
              <a:t>Amazon</a:t>
            </a:r>
            <a:r>
              <a:rPr lang="pt-BR" sz="2400" dirty="0">
                <a:latin typeface="Arial" pitchFamily="34" charset="0"/>
                <a:cs typeface="Arial" pitchFamily="34" charset="0"/>
              </a:rPr>
              <a:t> Web Service (AWS), </a:t>
            </a:r>
            <a:r>
              <a:rPr lang="pt-BR" sz="2400" dirty="0" err="1">
                <a:latin typeface="Arial" pitchFamily="34" charset="0"/>
                <a:cs typeface="Arial" pitchFamily="34" charset="0"/>
              </a:rPr>
              <a:t>Github</a:t>
            </a:r>
            <a:r>
              <a:rPr lang="pt-BR" sz="2400" dirty="0">
                <a:latin typeface="Arial" pitchFamily="34" charset="0"/>
                <a:cs typeface="Arial" pitchFamily="34" charset="0"/>
              </a:rPr>
              <a:t> Page, </a:t>
            </a:r>
            <a:r>
              <a:rPr lang="pt-BR" sz="2400" dirty="0" err="1">
                <a:latin typeface="Arial" pitchFamily="34" charset="0"/>
                <a:cs typeface="Arial" pitchFamily="34" charset="0"/>
              </a:rPr>
              <a:t>GoDaddy</a:t>
            </a:r>
            <a:r>
              <a:rPr lang="pt-BR" sz="2400" dirty="0">
                <a:latin typeface="Arial" pitchFamily="34" charset="0"/>
                <a:cs typeface="Arial" pitchFamily="34" charset="0"/>
              </a:rPr>
              <a:t> e </a:t>
            </a:r>
            <a:r>
              <a:rPr lang="pt-BR" sz="2400" dirty="0" err="1">
                <a:latin typeface="Arial" pitchFamily="34" charset="0"/>
                <a:cs typeface="Arial" pitchFamily="34" charset="0"/>
              </a:rPr>
              <a:t>Firebase</a:t>
            </a:r>
            <a:r>
              <a:rPr lang="pt-BR" sz="2400" dirty="0">
                <a:latin typeface="Arial" pitchFamily="34" charset="0"/>
                <a:cs typeface="Arial" pitchFamily="34" charset="0"/>
              </a:rPr>
              <a:t> para apoiar este requisito não-funcional. </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o"/>
          <p:cNvSpPr txBox="1"/>
          <p:nvPr/>
        </p:nvSpPr>
        <p:spPr>
          <a:xfrm>
            <a:off x="858519" y="-8006607"/>
            <a:ext cx="911027"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lnSpc>
                <a:spcPts val="2800"/>
              </a:lnSpc>
              <a:defRPr sz="1200">
                <a:latin typeface="Times"/>
                <a:ea typeface="Times"/>
                <a:cs typeface="Times"/>
                <a:sym typeface="Times"/>
              </a:defRPr>
            </a:lvl1pPr>
          </a:lstStyle>
          <a:p>
            <a:r>
              <a:t>  </a:t>
            </a:r>
          </a:p>
        </p:txBody>
      </p:sp>
      <p:sp>
        <p:nvSpPr>
          <p:cNvPr id="114" name="Texto"/>
          <p:cNvSpPr txBox="1"/>
          <p:nvPr/>
        </p:nvSpPr>
        <p:spPr>
          <a:xfrm>
            <a:off x="-2942220" y="-4153627"/>
            <a:ext cx="180341"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
        <p:nvSpPr>
          <p:cNvPr id="8"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Conclusão</a:t>
            </a:r>
          </a:p>
        </p:txBody>
      </p:sp>
      <p:sp>
        <p:nvSpPr>
          <p:cNvPr id="6" name="A preocupação quanto à segurança está sempre presente em qualquer ambiente, principalmente quando se trata de um local com a presença de jovens. Neste sentido, é importante investir no treinamento dos procedimentos de seguranças que envolvem jovens para que elas saibam como agir em situações de perigo como, por exemplo, o incêndio no prédio da escola.…"/>
          <p:cNvSpPr txBox="1"/>
          <p:nvPr/>
        </p:nvSpPr>
        <p:spPr>
          <a:xfrm>
            <a:off x="469783" y="1510019"/>
            <a:ext cx="9701330" cy="341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6799" tIns="46799" rIns="46799" bIns="46799">
            <a:spAutoFit/>
          </a:bodyPr>
          <a:lstStyle/>
          <a:p>
            <a:pPr algn="just"/>
            <a:r>
              <a:rPr lang="pt-BR" sz="2400" dirty="0">
                <a:latin typeface="Arial" pitchFamily="34" charset="0"/>
                <a:cs typeface="Arial" pitchFamily="34" charset="0"/>
              </a:rPr>
              <a:t>	Foram definidos todos os requisitos-funcionais necessários para atender adequadamente ao funcionamento esperado, entre eles, possibilitar a criação de diversos tipos de conteúdo de RPG que se complementam em uma mesa de jogo, que pode facilmente ser gerida por um administrador com efeito em tempo real, com a possibilidade de acrescentar e remover, não só conteúdo, como jogadores da mesa. Além disso, devido ao Hall, é fácil compartilhar e conhecer conteúdos de RPG, para incentivar e suportar a criatividade humana, e consequentemente </a:t>
            </a:r>
            <a:r>
              <a:rPr lang="pt-BR" sz="2400" dirty="0" err="1">
                <a:latin typeface="Arial" pitchFamily="34" charset="0"/>
                <a:cs typeface="Arial" pitchFamily="34" charset="0"/>
              </a:rPr>
              <a:t>emponderar</a:t>
            </a:r>
            <a:r>
              <a:rPr lang="pt-BR" sz="2400" dirty="0">
                <a:latin typeface="Arial" pitchFamily="34" charset="0"/>
                <a:cs typeface="Arial" pitchFamily="34" charset="0"/>
              </a:rPr>
              <a:t> o usuário.</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o"/>
          <p:cNvSpPr txBox="1"/>
          <p:nvPr/>
        </p:nvSpPr>
        <p:spPr>
          <a:xfrm>
            <a:off x="858519" y="-8006607"/>
            <a:ext cx="911027"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lnSpc>
                <a:spcPts val="2800"/>
              </a:lnSpc>
              <a:defRPr sz="1200">
                <a:latin typeface="Times"/>
                <a:ea typeface="Times"/>
                <a:cs typeface="Times"/>
                <a:sym typeface="Times"/>
              </a:defRPr>
            </a:lvl1pPr>
          </a:lstStyle>
          <a:p>
            <a:r>
              <a:t>  </a:t>
            </a:r>
          </a:p>
        </p:txBody>
      </p:sp>
      <p:sp>
        <p:nvSpPr>
          <p:cNvPr id="114" name="Texto"/>
          <p:cNvSpPr txBox="1"/>
          <p:nvPr/>
        </p:nvSpPr>
        <p:spPr>
          <a:xfrm>
            <a:off x="-2942220" y="-4153627"/>
            <a:ext cx="18034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lnSpc>
                <a:spcPts val="2800"/>
              </a:lnSpc>
              <a:defRPr sz="1200">
                <a:latin typeface="Times"/>
                <a:ea typeface="Times"/>
                <a:cs typeface="Times"/>
                <a:sym typeface="Times"/>
              </a:defRPr>
            </a:lvl1pPr>
          </a:lstStyle>
          <a:p>
            <a:r>
              <a:t>  </a:t>
            </a:r>
          </a:p>
        </p:txBody>
      </p:sp>
      <p:sp>
        <p:nvSpPr>
          <p:cNvPr id="8" name="Objetivos específicos"/>
          <p:cNvSpPr txBox="1"/>
          <p:nvPr/>
        </p:nvSpPr>
        <p:spPr>
          <a:xfrm>
            <a:off x="287337" y="503237"/>
            <a:ext cx="9163051" cy="833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Conclusão</a:t>
            </a:r>
          </a:p>
        </p:txBody>
      </p:sp>
      <p:sp>
        <p:nvSpPr>
          <p:cNvPr id="6" name="A preocupação quanto à segurança está sempre presente em qualquer ambiente, principalmente quando se trata de um local com a presença de jovens. Neste sentido, é importante investir no treinamento dos procedimentos de seguranças que envolvem jovens para que elas saibam como agir em situações de perigo como, por exemplo, o incêndio no prédio da escola.…"/>
          <p:cNvSpPr txBox="1"/>
          <p:nvPr/>
        </p:nvSpPr>
        <p:spPr>
          <a:xfrm>
            <a:off x="469783" y="1510019"/>
            <a:ext cx="9701330" cy="12025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6799" tIns="46799" rIns="46799" bIns="46799">
            <a:spAutoFit/>
          </a:bodyPr>
          <a:lstStyle/>
          <a:p>
            <a:pPr algn="just"/>
            <a:r>
              <a:rPr lang="pt-BR" sz="2400" dirty="0">
                <a:latin typeface="Arial" pitchFamily="34" charset="0"/>
                <a:cs typeface="Arial" pitchFamily="34" charset="0"/>
              </a:rPr>
              <a:t>	Atualmente, o framework se encontra online e disponível à todos em sua versão de distribuição, e conta com mais de cento e dois usuários, e dez avaliações máximas na </a:t>
            </a:r>
            <a:r>
              <a:rPr lang="pt-BR" sz="2400" dirty="0" err="1">
                <a:latin typeface="Arial" pitchFamily="34" charset="0"/>
                <a:cs typeface="Arial" pitchFamily="34" charset="0"/>
              </a:rPr>
              <a:t>Playstore</a:t>
            </a:r>
            <a:r>
              <a:rPr lang="pt-BR" sz="2400" dirty="0">
                <a:latin typeface="Arial" pitchFamily="34" charset="0"/>
                <a:cs typeface="Arial" pitchFamily="34" charset="0"/>
              </a:rPr>
              <a:t>.</a:t>
            </a:r>
          </a:p>
        </p:txBody>
      </p:sp>
    </p:spTree>
    <p:extLst>
      <p:ext uri="{BB962C8B-B14F-4D97-AF65-F5344CB8AC3E}">
        <p14:creationId xmlns:p14="http://schemas.microsoft.com/office/powerpoint/2010/main" val="75702074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6954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Trabalhos Futuros</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Conclusão</a:t>
            </a:r>
          </a:p>
        </p:txBody>
      </p:sp>
      <p:sp>
        <p:nvSpPr>
          <p:cNvPr id="8" name="São jogos utilizados em situações reais. Isso torna o jogador agente ativo das ações a serem tomadas, da mesma forma como deverá fazer nas situações reais."/>
          <p:cNvSpPr txBox="1"/>
          <p:nvPr/>
        </p:nvSpPr>
        <p:spPr>
          <a:xfrm>
            <a:off x="357320" y="2571750"/>
            <a:ext cx="9358180"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endParaRPr lang="pt-BR" dirty="0"/>
          </a:p>
        </p:txBody>
      </p:sp>
      <p:sp>
        <p:nvSpPr>
          <p:cNvPr id="7" name="Serious games…">
            <a:extLst>
              <a:ext uri="{FF2B5EF4-FFF2-40B4-BE49-F238E27FC236}">
                <a16:creationId xmlns:a16="http://schemas.microsoft.com/office/drawing/2014/main" id="{3C472DB5-7A15-405C-BBF0-24146A2CCC99}"/>
              </a:ext>
            </a:extLst>
          </p:cNvPr>
          <p:cNvSpPr txBox="1"/>
          <p:nvPr/>
        </p:nvSpPr>
        <p:spPr>
          <a:xfrm>
            <a:off x="547686" y="2220849"/>
            <a:ext cx="8642351" cy="4854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6799" tIns="46799" rIns="46799" bIns="46799">
            <a:spAutoFit/>
          </a:bodyPr>
          <a:lstStyle/>
          <a:p>
            <a:pPr marL="203200" indent="-203200" algn="just">
              <a:spcBef>
                <a:spcPts val="1400"/>
              </a:spcBef>
              <a:buClr>
                <a:srgbClr val="000000"/>
              </a:buClr>
              <a:buSzPct val="45000"/>
              <a:buFontTx/>
              <a:buChar char="●"/>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a:latin typeface="Arial"/>
                <a:ea typeface="Arial"/>
                <a:cs typeface="Arial"/>
                <a:sym typeface="Arial"/>
              </a:defRPr>
            </a:pPr>
            <a:r>
              <a:rPr lang="pt-BR" sz="2400" dirty="0"/>
              <a:t>Acréscimo de Funcionalidades como:</a:t>
            </a:r>
          </a:p>
          <a:p>
            <a:pPr marL="742950" lvl="1" indent="-285750" algn="just">
              <a:spcBef>
                <a:spcPts val="1400"/>
              </a:spcBef>
              <a:buClr>
                <a:srgbClr val="000000"/>
              </a:buClr>
              <a:buSzPct val="45000"/>
              <a:buFontTx/>
              <a:buChar char="●"/>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a:latin typeface="Arial"/>
                <a:ea typeface="Arial"/>
                <a:cs typeface="Arial"/>
                <a:sym typeface="Arial"/>
              </a:defRPr>
            </a:pPr>
            <a:r>
              <a:rPr lang="pt-BR" sz="2400" dirty="0"/>
              <a:t>Dados virtuais com atualização em tempo real</a:t>
            </a:r>
          </a:p>
          <a:p>
            <a:pPr marL="742950" lvl="1" indent="-285750" algn="just">
              <a:spcBef>
                <a:spcPts val="1400"/>
              </a:spcBef>
              <a:buClr>
                <a:srgbClr val="000000"/>
              </a:buClr>
              <a:buSzPct val="45000"/>
              <a:buChar char="●"/>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a:latin typeface="Arial"/>
                <a:ea typeface="Arial"/>
                <a:cs typeface="Arial"/>
                <a:sym typeface="Arial"/>
              </a:defRPr>
            </a:pPr>
            <a:r>
              <a:rPr lang="pt-BR" sz="2400" dirty="0"/>
              <a:t>Campos de batalhas</a:t>
            </a:r>
          </a:p>
          <a:p>
            <a:pPr marL="742950" lvl="1" indent="-285750" algn="just">
              <a:spcBef>
                <a:spcPts val="1400"/>
              </a:spcBef>
              <a:buClr>
                <a:srgbClr val="000000"/>
              </a:buClr>
              <a:buSzPct val="45000"/>
              <a:buChar char="●"/>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a:latin typeface="Arial"/>
                <a:ea typeface="Arial"/>
                <a:cs typeface="Arial"/>
                <a:sym typeface="Arial"/>
              </a:defRPr>
            </a:pPr>
            <a:r>
              <a:rPr lang="pt-BR" sz="2400" dirty="0"/>
              <a:t>Feed de notícias do mundo RPG</a:t>
            </a:r>
          </a:p>
          <a:p>
            <a:pPr marL="203200" indent="-203200" algn="just">
              <a:spcBef>
                <a:spcPts val="1400"/>
              </a:spcBef>
              <a:buClr>
                <a:srgbClr val="000000"/>
              </a:buClr>
              <a:buSzPct val="45000"/>
              <a:buChar char="●"/>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a:latin typeface="Arial"/>
                <a:ea typeface="Arial"/>
                <a:cs typeface="Arial"/>
                <a:sym typeface="Arial"/>
              </a:defRPr>
            </a:pPr>
            <a:r>
              <a:rPr lang="pt-BR" sz="2400" dirty="0"/>
              <a:t>Loja Virtual para venda de:</a:t>
            </a:r>
          </a:p>
          <a:p>
            <a:pPr marL="742950" lvl="1" indent="-285750" algn="just">
              <a:spcBef>
                <a:spcPts val="1400"/>
              </a:spcBef>
              <a:buClr>
                <a:srgbClr val="000000"/>
              </a:buClr>
              <a:buSzPct val="45000"/>
              <a:buFontTx/>
              <a:buChar char="●"/>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a:latin typeface="Arial"/>
                <a:ea typeface="Arial"/>
                <a:cs typeface="Arial"/>
                <a:sym typeface="Arial"/>
              </a:defRPr>
            </a:pPr>
            <a:r>
              <a:rPr lang="pt-BR" sz="2400" dirty="0"/>
              <a:t>Dados e miniaturas</a:t>
            </a:r>
          </a:p>
          <a:p>
            <a:pPr marL="742950" lvl="1" indent="-285750" algn="just">
              <a:spcBef>
                <a:spcPts val="1400"/>
              </a:spcBef>
              <a:buClr>
                <a:srgbClr val="000000"/>
              </a:buClr>
              <a:buSzPct val="45000"/>
              <a:buChar char="●"/>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a:latin typeface="Arial"/>
                <a:ea typeface="Arial"/>
                <a:cs typeface="Arial"/>
                <a:sym typeface="Arial"/>
              </a:defRPr>
            </a:pPr>
            <a:r>
              <a:rPr lang="pt-BR" sz="2400" dirty="0"/>
              <a:t>Livros de RPG</a:t>
            </a:r>
          </a:p>
          <a:p>
            <a:pPr marL="742950" lvl="1" indent="-285750" algn="just">
              <a:spcBef>
                <a:spcPts val="1400"/>
              </a:spcBef>
              <a:buClr>
                <a:srgbClr val="000000"/>
              </a:buClr>
              <a:buSzPct val="45000"/>
              <a:buChar char="●"/>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a:latin typeface="Arial"/>
                <a:ea typeface="Arial"/>
                <a:cs typeface="Arial"/>
                <a:sym typeface="Arial"/>
              </a:defRPr>
            </a:pPr>
            <a:r>
              <a:rPr lang="pt-BR" sz="2400" dirty="0"/>
              <a:t>Colecionáveis e enfeites</a:t>
            </a:r>
          </a:p>
          <a:p>
            <a:pPr marL="203200" indent="-203200" algn="just">
              <a:spcBef>
                <a:spcPts val="1400"/>
              </a:spcBef>
              <a:buClr>
                <a:srgbClr val="000000"/>
              </a:buClr>
              <a:buSzPct val="45000"/>
              <a:buChar char="●"/>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a:latin typeface="Arial"/>
                <a:ea typeface="Arial"/>
                <a:cs typeface="Arial"/>
                <a:sym typeface="Arial"/>
              </a:defRPr>
            </a:pPr>
            <a:r>
              <a:rPr lang="pt-BR" sz="2400" dirty="0"/>
              <a:t>Disponibilização para IOS</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tualmente, a Realidade Virtual (RV) pode ser utilizada para reproduzir fielmente um ambiente onde os jovens se identifiquem, juntamente com as situações de risco nas quais os mesmos podem estar expostos. Este conceito pode estar inclusive contido em um Serious Game (SG), que são jogos utilizados em situações reais.…"/>
          <p:cNvSpPr txBox="1"/>
          <p:nvPr/>
        </p:nvSpPr>
        <p:spPr>
          <a:xfrm>
            <a:off x="470695" y="1510017"/>
            <a:ext cx="8630443" cy="4280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6799" tIns="46799" rIns="46799" bIns="4679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just">
              <a:defRPr sz="1600">
                <a:latin typeface="Arial" pitchFamily="34" charset="0"/>
                <a:cs typeface="Arial" pitchFamily="34" charset="0"/>
              </a:defRPr>
            </a:lvl1pPr>
          </a:lstStyle>
          <a:p>
            <a:r>
              <a:rPr lang="pt-BR" dirty="0"/>
              <a:t>ANGULAR. The </a:t>
            </a:r>
            <a:r>
              <a:rPr lang="pt-BR" dirty="0" err="1"/>
              <a:t>modern</a:t>
            </a:r>
            <a:r>
              <a:rPr lang="pt-BR" dirty="0"/>
              <a:t> web </a:t>
            </a:r>
            <a:r>
              <a:rPr lang="pt-BR" dirty="0" err="1"/>
              <a:t>developer's</a:t>
            </a:r>
            <a:r>
              <a:rPr lang="pt-BR" dirty="0"/>
              <a:t> </a:t>
            </a:r>
            <a:r>
              <a:rPr lang="pt-BR" dirty="0" err="1"/>
              <a:t>platform</a:t>
            </a:r>
            <a:r>
              <a:rPr lang="pt-BR" dirty="0"/>
              <a:t>. Disponível em: https://angular.io. Acesso em: 9 mai. 2021.</a:t>
            </a:r>
          </a:p>
          <a:p>
            <a:endParaRPr lang="pt-BR" dirty="0"/>
          </a:p>
          <a:p>
            <a:r>
              <a:rPr lang="pt-BR" dirty="0"/>
              <a:t>AWS AMAZON. Home. Disponível em: https://aws.amazon.com/</a:t>
            </a:r>
            <a:r>
              <a:rPr lang="pt-BR" dirty="0" err="1"/>
              <a:t>pt</a:t>
            </a:r>
            <a:r>
              <a:rPr lang="pt-BR" dirty="0"/>
              <a:t>/. Acesso em: 9 mai. 2021.</a:t>
            </a:r>
          </a:p>
          <a:p>
            <a:r>
              <a:rPr lang="pt-BR" dirty="0"/>
              <a:t>BRASIL ESCOLA. JOGOS E BRINCADEIRAS NO PROCESSO DE APRENDIZAGEM. Disponível em: https://educador.brasilescola.uol.com.br/</a:t>
            </a:r>
            <a:r>
              <a:rPr lang="pt-BR" dirty="0" err="1"/>
              <a:t>orientacao</a:t>
            </a:r>
            <a:r>
              <a:rPr lang="pt-BR" dirty="0"/>
              <a:t>-escolar/jogos-brincadeiras-no-processo-aprendizagem.htm. Acesso em: 9 mai. 2021.</a:t>
            </a:r>
          </a:p>
          <a:p>
            <a:endParaRPr lang="pt-BR" dirty="0"/>
          </a:p>
          <a:p>
            <a:r>
              <a:rPr lang="pt-BR" dirty="0"/>
              <a:t>CURSOS IPED. Benefícios didáticos do jogo de xadrez. Disponível em: https://www.iped.com.br/</a:t>
            </a:r>
            <a:r>
              <a:rPr lang="pt-BR" dirty="0" err="1"/>
              <a:t>materias</a:t>
            </a:r>
            <a:r>
              <a:rPr lang="pt-BR" dirty="0"/>
              <a:t>/</a:t>
            </a:r>
            <a:r>
              <a:rPr lang="pt-BR" dirty="0" err="1"/>
              <a:t>educacao</a:t>
            </a:r>
            <a:r>
              <a:rPr lang="pt-BR" dirty="0"/>
              <a:t>-e-pedagogia/beneficios-didaticos-jogo-xadrez.html. Acesso em: 9 mai. 2021.</a:t>
            </a:r>
          </a:p>
          <a:p>
            <a:endParaRPr lang="pt-BR" dirty="0"/>
          </a:p>
          <a:p>
            <a:r>
              <a:rPr lang="pt-BR" dirty="0"/>
              <a:t>ECLIPSE. Home. Disponível em: https://www.eclipse.org. Acesso em: 9 mai. 2021.</a:t>
            </a:r>
          </a:p>
          <a:p>
            <a:endParaRPr lang="pt-BR" dirty="0"/>
          </a:p>
          <a:p>
            <a:r>
              <a:rPr lang="pt-BR" dirty="0"/>
              <a:t>EDUCA MAIS BRASIL. Atividades que proporcionam entretenimento e benefícios para a saúde. Disponível em: https://www.educamaisbrasil.com.br/</a:t>
            </a:r>
            <a:r>
              <a:rPr lang="pt-BR" dirty="0" err="1"/>
              <a:t>enem</a:t>
            </a:r>
            <a:r>
              <a:rPr lang="pt-BR" dirty="0"/>
              <a:t>/</a:t>
            </a:r>
            <a:r>
              <a:rPr lang="pt-BR" dirty="0" err="1"/>
              <a:t>educacao-fisica</a:t>
            </a:r>
            <a:r>
              <a:rPr lang="pt-BR" dirty="0"/>
              <a:t>/jogos. Acesso em: 9 mai. 2021.</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Referências Bibliográficas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tualmente, a Realidade Virtual (RV) pode ser utilizada para reproduzir fielmente um ambiente onde os jovens se identifiquem, juntamente com as situações de risco nas quais os mesmos podem estar expostos. Este conceito pode estar inclusive contido em um Serious Game (SG), que são jogos utilizados em situações reais.…"/>
          <p:cNvSpPr txBox="1"/>
          <p:nvPr/>
        </p:nvSpPr>
        <p:spPr>
          <a:xfrm>
            <a:off x="470695" y="1510017"/>
            <a:ext cx="8630443" cy="55113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6799" tIns="46799" rIns="46799" bIns="4679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just">
              <a:defRPr sz="1600">
                <a:latin typeface="Arial" pitchFamily="34" charset="0"/>
                <a:cs typeface="Arial" pitchFamily="34" charset="0"/>
              </a:defRPr>
            </a:lvl1pPr>
          </a:lstStyle>
          <a:p>
            <a:endParaRPr lang="pt-BR" dirty="0"/>
          </a:p>
          <a:p>
            <a:r>
              <a:rPr lang="pt-BR" dirty="0"/>
              <a:t>EFDEPORTES. As concepções de jogos para Piaget, Wallon e </a:t>
            </a:r>
            <a:r>
              <a:rPr lang="pt-BR" dirty="0" err="1"/>
              <a:t>Vygotski</a:t>
            </a:r>
            <a:r>
              <a:rPr lang="pt-BR" dirty="0"/>
              <a:t>. Disponível em: https://www.efdeportes.com/efd195/jogos-para-piaget-wallon-e-vygotski.htm. Acesso em: 9 mai. 2021.</a:t>
            </a:r>
          </a:p>
          <a:p>
            <a:endParaRPr lang="pt-BR" dirty="0"/>
          </a:p>
          <a:p>
            <a:r>
              <a:rPr lang="pt-BR" dirty="0"/>
              <a:t>GO JAVA. Java </a:t>
            </a:r>
            <a:r>
              <a:rPr lang="pt-BR" dirty="0" err="1"/>
              <a:t>Powers</a:t>
            </a:r>
            <a:r>
              <a:rPr lang="pt-BR" dirty="0"/>
              <a:t> </a:t>
            </a:r>
            <a:r>
              <a:rPr lang="pt-BR" dirty="0" err="1"/>
              <a:t>Our</a:t>
            </a:r>
            <a:r>
              <a:rPr lang="pt-BR" dirty="0"/>
              <a:t> Digital World. Disponível em: https://go.java/. Acesso em: 9 mai. 2021.</a:t>
            </a:r>
          </a:p>
          <a:p>
            <a:endParaRPr lang="pt-BR" dirty="0"/>
          </a:p>
          <a:p>
            <a:r>
              <a:rPr lang="pt-BR" dirty="0"/>
              <a:t>IONIC FRAMEWORK. </a:t>
            </a:r>
            <a:r>
              <a:rPr lang="pt-BR" dirty="0" err="1"/>
              <a:t>One</a:t>
            </a:r>
            <a:r>
              <a:rPr lang="pt-BR" dirty="0"/>
              <a:t> </a:t>
            </a:r>
            <a:r>
              <a:rPr lang="pt-BR" dirty="0" err="1"/>
              <a:t>codebase</a:t>
            </a:r>
            <a:r>
              <a:rPr lang="pt-BR" dirty="0"/>
              <a:t>. </a:t>
            </a:r>
            <a:r>
              <a:rPr lang="pt-BR" dirty="0" err="1"/>
              <a:t>Any</a:t>
            </a:r>
            <a:r>
              <a:rPr lang="pt-BR" dirty="0"/>
              <a:t> </a:t>
            </a:r>
            <a:r>
              <a:rPr lang="pt-BR" dirty="0" err="1"/>
              <a:t>platform</a:t>
            </a:r>
            <a:r>
              <a:rPr lang="pt-BR" dirty="0"/>
              <a:t>. Disponível em: https://ionicframework.com. Acesso em: 9 mai. 2021.</a:t>
            </a:r>
          </a:p>
          <a:p>
            <a:endParaRPr lang="pt-BR" dirty="0"/>
          </a:p>
          <a:p>
            <a:r>
              <a:rPr lang="pt-BR" dirty="0"/>
              <a:t>JAVA. O que é o Java?. Disponível em: https://www.java.com/</a:t>
            </a:r>
            <a:r>
              <a:rPr lang="pt-BR" dirty="0" err="1"/>
              <a:t>pt</a:t>
            </a:r>
            <a:r>
              <a:rPr lang="pt-BR" dirty="0"/>
              <a:t>-BR/</a:t>
            </a:r>
            <a:r>
              <a:rPr lang="pt-BR" dirty="0" err="1"/>
              <a:t>about</a:t>
            </a:r>
            <a:r>
              <a:rPr lang="pt-BR" dirty="0"/>
              <a:t>/</a:t>
            </a:r>
            <a:r>
              <a:rPr lang="pt-BR" dirty="0" err="1"/>
              <a:t>whatis_java.jsp</a:t>
            </a:r>
            <a:r>
              <a:rPr lang="pt-BR" dirty="0"/>
              <a:t>. Acesso em: 9 mai. 2021.</a:t>
            </a:r>
          </a:p>
          <a:p>
            <a:endParaRPr lang="pt-BR" dirty="0"/>
          </a:p>
          <a:p>
            <a:r>
              <a:rPr lang="pt-BR" dirty="0"/>
              <a:t>LEGIÃO DOS HERÓIS. 10 CELEBRIDADES QUE JOGAM RPG DE MESA E VOCÊ NÃO SABIA. Disponível em: https://www.legiaodosherois.com.br/lista/celebridades-que-jogam-rpg-de-mesa.html. Acesso em: 9 mai. 2021.</a:t>
            </a:r>
          </a:p>
          <a:p>
            <a:endParaRPr lang="pt-BR" dirty="0"/>
          </a:p>
          <a:p>
            <a:r>
              <a:rPr lang="pt-BR" dirty="0"/>
              <a:t>LUCIDCHART. O que é um diagrama de classe UML?. Disponível em: https://www.lucidchart.com/</a:t>
            </a:r>
            <a:r>
              <a:rPr lang="pt-BR" dirty="0" err="1"/>
              <a:t>pages</a:t>
            </a:r>
            <a:r>
              <a:rPr lang="pt-BR" dirty="0"/>
              <a:t>/</a:t>
            </a:r>
            <a:r>
              <a:rPr lang="pt-BR" dirty="0" err="1"/>
              <a:t>pt</a:t>
            </a:r>
            <a:r>
              <a:rPr lang="pt-BR" dirty="0"/>
              <a:t>/o-que-e-diagrama-de-classe-</a:t>
            </a:r>
            <a:r>
              <a:rPr lang="pt-BR" dirty="0" err="1"/>
              <a:t>uml</a:t>
            </a:r>
            <a:r>
              <a:rPr lang="pt-BR" dirty="0"/>
              <a:t>. Acesso em: 9 mai. 2021.</a:t>
            </a:r>
          </a:p>
          <a:p>
            <a:endParaRPr lang="pt-BR" dirty="0"/>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Referências Bibliográficas</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tualmente, a Realidade Virtual (RV) pode ser utilizada para reproduzir fielmente um ambiente onde os jovens se identifiquem, juntamente com as situações de risco nas quais os mesmos podem estar expostos. Este conceito pode estar inclusive contido em um Serious Game (SG), que são jogos utilizados em situações reais.…"/>
          <p:cNvSpPr txBox="1"/>
          <p:nvPr/>
        </p:nvSpPr>
        <p:spPr>
          <a:xfrm>
            <a:off x="470695" y="1510017"/>
            <a:ext cx="8630443" cy="5018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6799" tIns="46799" rIns="46799" bIns="4679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just">
              <a:defRPr sz="1600">
                <a:latin typeface="Arial" pitchFamily="34" charset="0"/>
                <a:cs typeface="Arial" pitchFamily="34" charset="0"/>
              </a:defRPr>
            </a:lvl1pPr>
          </a:lstStyle>
          <a:p>
            <a:r>
              <a:rPr lang="pt-BR" dirty="0"/>
              <a:t>MDN WEB DOCS. </a:t>
            </a:r>
            <a:r>
              <a:rPr lang="pt-BR" dirty="0" err="1"/>
              <a:t>JavaScript</a:t>
            </a:r>
            <a:r>
              <a:rPr lang="pt-BR" dirty="0"/>
              <a:t>. Disponível em: https://developer.mozilla.org/</a:t>
            </a:r>
            <a:r>
              <a:rPr lang="pt-BR" dirty="0" err="1"/>
              <a:t>en</a:t>
            </a:r>
            <a:r>
              <a:rPr lang="pt-BR" dirty="0"/>
              <a:t>-US/</a:t>
            </a:r>
            <a:r>
              <a:rPr lang="pt-BR" dirty="0" err="1"/>
              <a:t>docs</a:t>
            </a:r>
            <a:r>
              <a:rPr lang="pt-BR" dirty="0"/>
              <a:t>/Web/</a:t>
            </a:r>
            <a:r>
              <a:rPr lang="pt-BR" dirty="0" err="1"/>
              <a:t>JavaScript</a:t>
            </a:r>
            <a:r>
              <a:rPr lang="pt-BR" dirty="0"/>
              <a:t>. Acesso em: 9 mai. 2021.</a:t>
            </a:r>
          </a:p>
          <a:p>
            <a:endParaRPr lang="pt-BR" dirty="0"/>
          </a:p>
          <a:p>
            <a:r>
              <a:rPr lang="pt-BR" dirty="0"/>
              <a:t>MEDIUM. </a:t>
            </a:r>
            <a:r>
              <a:rPr lang="pt-BR" dirty="0" err="1"/>
              <a:t>Javascript</a:t>
            </a:r>
            <a:r>
              <a:rPr lang="pt-BR" dirty="0"/>
              <a:t> Framework: Qual escolher em 2018? Angular5 — </a:t>
            </a:r>
            <a:r>
              <a:rPr lang="pt-BR" dirty="0" err="1"/>
              <a:t>ReactJS</a:t>
            </a:r>
            <a:r>
              <a:rPr lang="pt-BR" dirty="0"/>
              <a:t> — Vue.js. Disponível em: https://medium.com/@</a:t>
            </a:r>
            <a:r>
              <a:rPr lang="pt-BR" dirty="0" err="1"/>
              <a:t>contato.viniciuscesar</a:t>
            </a:r>
            <a:r>
              <a:rPr lang="pt-BR" dirty="0"/>
              <a:t>/javascript-framework-qual-escolher-em-2018-angular5-reactjs-vue-js-9df39e7c5b65. Acesso em: 9 mai. 2021.</a:t>
            </a:r>
          </a:p>
          <a:p>
            <a:endParaRPr lang="pt-BR" dirty="0"/>
          </a:p>
          <a:p>
            <a:r>
              <a:rPr lang="pt-BR" dirty="0"/>
              <a:t>MONGODB ATLAS. Cloud-</a:t>
            </a:r>
            <a:r>
              <a:rPr lang="pt-BR" dirty="0" err="1"/>
              <a:t>hosted</a:t>
            </a:r>
            <a:r>
              <a:rPr lang="pt-BR" dirty="0"/>
              <a:t> </a:t>
            </a:r>
            <a:r>
              <a:rPr lang="pt-BR" dirty="0" err="1"/>
              <a:t>MongoDB</a:t>
            </a:r>
            <a:r>
              <a:rPr lang="pt-BR" dirty="0"/>
              <a:t> </a:t>
            </a:r>
            <a:r>
              <a:rPr lang="pt-BR" dirty="0" err="1"/>
              <a:t>service</a:t>
            </a:r>
            <a:r>
              <a:rPr lang="pt-BR" dirty="0"/>
              <a:t> </a:t>
            </a:r>
            <a:r>
              <a:rPr lang="pt-BR" dirty="0" err="1"/>
              <a:t>on</a:t>
            </a:r>
            <a:r>
              <a:rPr lang="pt-BR" dirty="0"/>
              <a:t> AWS, Azure </a:t>
            </a:r>
            <a:r>
              <a:rPr lang="pt-BR" dirty="0" err="1"/>
              <a:t>and</a:t>
            </a:r>
            <a:r>
              <a:rPr lang="pt-BR" dirty="0"/>
              <a:t> Google Cloud. </a:t>
            </a:r>
            <a:r>
              <a:rPr lang="pt-BR" dirty="0" err="1"/>
              <a:t>Deploy</a:t>
            </a:r>
            <a:r>
              <a:rPr lang="pt-BR" dirty="0"/>
              <a:t>, </a:t>
            </a:r>
            <a:r>
              <a:rPr lang="pt-BR" dirty="0" err="1"/>
              <a:t>operate</a:t>
            </a:r>
            <a:r>
              <a:rPr lang="pt-BR" dirty="0"/>
              <a:t>, </a:t>
            </a:r>
            <a:r>
              <a:rPr lang="pt-BR" dirty="0" err="1"/>
              <a:t>and</a:t>
            </a:r>
            <a:r>
              <a:rPr lang="pt-BR" dirty="0"/>
              <a:t> </a:t>
            </a:r>
            <a:r>
              <a:rPr lang="pt-BR" dirty="0" err="1"/>
              <a:t>scale</a:t>
            </a:r>
            <a:r>
              <a:rPr lang="pt-BR" dirty="0"/>
              <a:t> a </a:t>
            </a:r>
            <a:r>
              <a:rPr lang="pt-BR" dirty="0" err="1"/>
              <a:t>MongoDB</a:t>
            </a:r>
            <a:r>
              <a:rPr lang="pt-BR" dirty="0"/>
              <a:t> </a:t>
            </a:r>
            <a:r>
              <a:rPr lang="pt-BR" dirty="0" err="1"/>
              <a:t>database</a:t>
            </a:r>
            <a:r>
              <a:rPr lang="pt-BR" dirty="0"/>
              <a:t> in </a:t>
            </a:r>
            <a:r>
              <a:rPr lang="pt-BR" dirty="0" err="1"/>
              <a:t>just</a:t>
            </a:r>
            <a:r>
              <a:rPr lang="pt-BR" dirty="0"/>
              <a:t> a </a:t>
            </a:r>
            <a:r>
              <a:rPr lang="pt-BR" dirty="0" err="1"/>
              <a:t>few</a:t>
            </a:r>
            <a:r>
              <a:rPr lang="pt-BR" dirty="0"/>
              <a:t> clicks. Disponível em: https://www.mongodb.com/cloud/atlas/</a:t>
            </a:r>
            <a:r>
              <a:rPr lang="pt-BR" dirty="0" err="1"/>
              <a:t>lp</a:t>
            </a:r>
            <a:r>
              <a:rPr lang="pt-BR" dirty="0"/>
              <a:t>/try2?utm_source=</a:t>
            </a:r>
            <a:r>
              <a:rPr lang="pt-BR" dirty="0" err="1"/>
              <a:t>google&amp;utm_campaign</a:t>
            </a:r>
            <a:r>
              <a:rPr lang="pt-BR" dirty="0"/>
              <a:t>=</a:t>
            </a:r>
            <a:r>
              <a:rPr lang="pt-BR" dirty="0" err="1"/>
              <a:t>gs_americas_brazil_search_core_brand_atlas_desktop&amp;utm_term</a:t>
            </a:r>
            <a:r>
              <a:rPr lang="pt-BR" dirty="0"/>
              <a:t>=mongodb%20atlas&amp;utm_medium=</a:t>
            </a:r>
            <a:r>
              <a:rPr lang="pt-BR" dirty="0" err="1"/>
              <a:t>cpc_paid_search&amp;utm_ad</a:t>
            </a:r>
            <a:r>
              <a:rPr lang="pt-BR" dirty="0"/>
              <a:t>=</a:t>
            </a:r>
            <a:r>
              <a:rPr lang="pt-BR" dirty="0" err="1"/>
              <a:t>e&amp;utm_ad_campaign_id</a:t>
            </a:r>
            <a:r>
              <a:rPr lang="pt-BR" dirty="0"/>
              <a:t>=12212624308&amp;gclid=Cj0KCQjw6-SDBhCMARIsAGbI7UjkQMwtMbTamL1OXjD1ubzGrxHVlql51OxeewncPmxLSY72dJA_. Acesso em: 9 mai. 2021.</a:t>
            </a:r>
          </a:p>
          <a:p>
            <a:endParaRPr lang="pt-BR" dirty="0"/>
          </a:p>
          <a:p>
            <a:r>
              <a:rPr lang="pt-BR" dirty="0"/>
              <a:t>MONGODB. </a:t>
            </a:r>
            <a:r>
              <a:rPr lang="pt-BR" dirty="0" err="1"/>
              <a:t>MongoDB</a:t>
            </a:r>
            <a:r>
              <a:rPr lang="pt-BR" dirty="0"/>
              <a:t> The </a:t>
            </a:r>
            <a:r>
              <a:rPr lang="pt-BR" dirty="0" err="1"/>
              <a:t>application</a:t>
            </a:r>
            <a:r>
              <a:rPr lang="pt-BR" dirty="0"/>
              <a:t> data </a:t>
            </a:r>
            <a:r>
              <a:rPr lang="pt-BR" dirty="0" err="1"/>
              <a:t>platform</a:t>
            </a:r>
            <a:r>
              <a:rPr lang="pt-BR" dirty="0"/>
              <a:t>. Disponível em: https://www.mongodb.com/2. Acesso em: 9 mai. 2021.</a:t>
            </a:r>
          </a:p>
          <a:p>
            <a:endParaRPr lang="pt-BR" dirty="0"/>
          </a:p>
          <a:p>
            <a:r>
              <a:rPr lang="pt-BR" dirty="0"/>
              <a:t>NPMJS. </a:t>
            </a:r>
            <a:r>
              <a:rPr lang="pt-BR" dirty="0" err="1"/>
              <a:t>All-the-package-names</a:t>
            </a:r>
            <a:r>
              <a:rPr lang="pt-BR" dirty="0"/>
              <a:t>. Disponível em: https://www.npmjs.com/</a:t>
            </a:r>
            <a:r>
              <a:rPr lang="pt-BR" dirty="0" err="1"/>
              <a:t>package</a:t>
            </a:r>
            <a:r>
              <a:rPr lang="pt-BR" dirty="0"/>
              <a:t>/</a:t>
            </a:r>
            <a:r>
              <a:rPr lang="pt-BR" dirty="0" err="1"/>
              <a:t>all-the-package-names</a:t>
            </a:r>
            <a:r>
              <a:rPr lang="pt-BR" dirty="0"/>
              <a:t>. Acesso em: 9 mai. 2021.</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Referências Bibliográficas</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tualmente, a Realidade Virtual (RV) pode ser utilizada para reproduzir fielmente um ambiente onde os jovens se identifiquem, juntamente com as situações de risco nas quais os mesmos podem estar expostos. Este conceito pode estar inclusive contido em um Serious Game (SG), que são jogos utilizados em situações reais.…"/>
          <p:cNvSpPr txBox="1"/>
          <p:nvPr/>
        </p:nvSpPr>
        <p:spPr>
          <a:xfrm>
            <a:off x="470695" y="1510017"/>
            <a:ext cx="8630443" cy="4280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6799" tIns="46799" rIns="46799" bIns="4679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just">
              <a:defRPr sz="1600">
                <a:latin typeface="Arial" pitchFamily="34" charset="0"/>
                <a:cs typeface="Arial" pitchFamily="34" charset="0"/>
              </a:defRPr>
            </a:lvl1pPr>
          </a:lstStyle>
          <a:p>
            <a:r>
              <a:rPr lang="pt-BR" dirty="0"/>
              <a:t>PRIMENG. The </a:t>
            </a:r>
            <a:r>
              <a:rPr lang="pt-BR" dirty="0" err="1"/>
              <a:t>Most</a:t>
            </a:r>
            <a:r>
              <a:rPr lang="pt-BR" dirty="0"/>
              <a:t> </a:t>
            </a:r>
            <a:r>
              <a:rPr lang="pt-BR" dirty="0" err="1"/>
              <a:t>Powerful</a:t>
            </a:r>
            <a:r>
              <a:rPr lang="pt-BR" dirty="0"/>
              <a:t> Angular UI </a:t>
            </a:r>
            <a:r>
              <a:rPr lang="pt-BR" dirty="0" err="1"/>
              <a:t>Component</a:t>
            </a:r>
            <a:r>
              <a:rPr lang="pt-BR" dirty="0"/>
              <a:t> Library. Disponível em: https://www.primefaces.org/</a:t>
            </a:r>
            <a:r>
              <a:rPr lang="pt-BR" dirty="0" err="1"/>
              <a:t>primeng</a:t>
            </a:r>
            <a:r>
              <a:rPr lang="pt-BR" dirty="0"/>
              <a:t>/. Acesso em: 9 mai. 2021.</a:t>
            </a:r>
          </a:p>
          <a:p>
            <a:endParaRPr lang="pt-BR" dirty="0"/>
          </a:p>
          <a:p>
            <a:r>
              <a:rPr lang="pt-BR" dirty="0"/>
              <a:t>SEGREDOS DO MUNDO. RPG de mesa, o que é? Dicas para iniciantes, como jogar e opções online. Disponível em: https://segredosdomundo.r7.com/</a:t>
            </a:r>
            <a:r>
              <a:rPr lang="pt-BR" dirty="0" err="1"/>
              <a:t>rpg</a:t>
            </a:r>
            <a:r>
              <a:rPr lang="pt-BR" dirty="0"/>
              <a:t>-de-mesa/. Acesso em: 9 mai. 2021.</a:t>
            </a:r>
          </a:p>
          <a:p>
            <a:endParaRPr lang="pt-BR" dirty="0"/>
          </a:p>
          <a:p>
            <a:r>
              <a:rPr lang="pt-BR" dirty="0"/>
              <a:t>SPRING. Spring Tools 4. Disponível em: https://spring.io/tools. Acesso em: 9 mai. 2021.</a:t>
            </a:r>
          </a:p>
          <a:p>
            <a:endParaRPr lang="pt-BR" dirty="0"/>
          </a:p>
          <a:p>
            <a:r>
              <a:rPr lang="pt-BR" dirty="0"/>
              <a:t>SPRING. Spring makes Java </a:t>
            </a:r>
            <a:r>
              <a:rPr lang="pt-BR" dirty="0" err="1"/>
              <a:t>simple</a:t>
            </a:r>
            <a:r>
              <a:rPr lang="pt-BR" dirty="0"/>
              <a:t>. Disponível em: https://spring.io/. Acesso em: 9 mai. 2021.</a:t>
            </a:r>
          </a:p>
          <a:p>
            <a:endParaRPr lang="pt-BR" dirty="0"/>
          </a:p>
          <a:p>
            <a:r>
              <a:rPr lang="pt-BR" dirty="0"/>
              <a:t>SPRING. </a:t>
            </a:r>
            <a:r>
              <a:rPr lang="pt-BR" dirty="0" err="1"/>
              <a:t>Why</a:t>
            </a:r>
            <a:r>
              <a:rPr lang="pt-BR" dirty="0"/>
              <a:t> Spring?. Disponível em: https://spring.io/</a:t>
            </a:r>
            <a:r>
              <a:rPr lang="pt-BR" dirty="0" err="1"/>
              <a:t>why-spring</a:t>
            </a:r>
            <a:r>
              <a:rPr lang="pt-BR" dirty="0"/>
              <a:t>. Acesso em: 9 mai. 2021.</a:t>
            </a:r>
          </a:p>
          <a:p>
            <a:endParaRPr lang="pt-BR" dirty="0"/>
          </a:p>
          <a:p>
            <a:r>
              <a:rPr lang="pt-BR" dirty="0"/>
              <a:t>TYPESCRIPT LANG. </a:t>
            </a:r>
            <a:r>
              <a:rPr lang="pt-BR" dirty="0" err="1"/>
              <a:t>Typed</a:t>
            </a:r>
            <a:r>
              <a:rPr lang="pt-BR" dirty="0"/>
              <a:t> </a:t>
            </a:r>
            <a:r>
              <a:rPr lang="pt-BR" dirty="0" err="1"/>
              <a:t>JavaScript</a:t>
            </a:r>
            <a:r>
              <a:rPr lang="pt-BR" dirty="0"/>
              <a:t> </a:t>
            </a:r>
            <a:r>
              <a:rPr lang="pt-BR" dirty="0" err="1"/>
              <a:t>at</a:t>
            </a:r>
            <a:r>
              <a:rPr lang="pt-BR" dirty="0"/>
              <a:t> </a:t>
            </a:r>
            <a:r>
              <a:rPr lang="pt-BR" dirty="0" err="1"/>
              <a:t>Any</a:t>
            </a:r>
            <a:r>
              <a:rPr lang="pt-BR" dirty="0"/>
              <a:t> </a:t>
            </a:r>
            <a:r>
              <a:rPr lang="pt-BR" dirty="0" err="1"/>
              <a:t>Scale</a:t>
            </a:r>
            <a:r>
              <a:rPr lang="pt-BR" dirty="0"/>
              <a:t>. Disponível em: https://www.typescriptlang.org. Acesso em: 9 mai. 2021.</a:t>
            </a:r>
          </a:p>
          <a:p>
            <a:endParaRPr lang="pt-BR" dirty="0"/>
          </a:p>
          <a:p>
            <a:r>
              <a:rPr lang="pt-BR" dirty="0"/>
              <a:t>W3SCHOOLS. </a:t>
            </a:r>
            <a:r>
              <a:rPr lang="pt-BR" dirty="0" err="1"/>
              <a:t>JavaScript</a:t>
            </a:r>
            <a:r>
              <a:rPr lang="pt-BR" dirty="0"/>
              <a:t> Tutorial. Disponível em: https://www.w3schools.com/</a:t>
            </a:r>
            <a:r>
              <a:rPr lang="pt-BR" dirty="0" err="1"/>
              <a:t>js</a:t>
            </a:r>
            <a:r>
              <a:rPr lang="pt-BR" dirty="0"/>
              <a:t>/DEFAULT.asp. Acesso em: 9 mai. 2021.</a:t>
            </a: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Referências Bibliográficas</a:t>
            </a:r>
          </a:p>
        </p:txBody>
      </p:sp>
    </p:spTree>
    <p:extLst>
      <p:ext uri="{BB962C8B-B14F-4D97-AF65-F5344CB8AC3E}">
        <p14:creationId xmlns:p14="http://schemas.microsoft.com/office/powerpoint/2010/main" val="999559857"/>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image.jpeg" descr="image.jpeg"/>
          <p:cNvPicPr>
            <a:picLocks noChangeAspect="1"/>
          </p:cNvPicPr>
          <p:nvPr/>
        </p:nvPicPr>
        <p:blipFill>
          <a:blip r:embed="rId2" cstate="print"/>
          <a:stretch>
            <a:fillRect/>
          </a:stretch>
        </p:blipFill>
        <p:spPr>
          <a:xfrm>
            <a:off x="0" y="0"/>
            <a:ext cx="10691813" cy="7558088"/>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dirty="0" err="1"/>
              <a:t>Objetivos</a:t>
            </a:r>
            <a:r>
              <a:rPr dirty="0"/>
              <a:t> </a:t>
            </a:r>
            <a:r>
              <a:rPr lang="pt-BR" dirty="0" err="1"/>
              <a:t>E</a:t>
            </a:r>
            <a:r>
              <a:rPr dirty="0" err="1"/>
              <a:t>specíficos</a:t>
            </a:r>
            <a:endParaRPr dirty="0"/>
          </a:p>
        </p:txBody>
      </p:sp>
      <p:sp>
        <p:nvSpPr>
          <p:cNvPr id="4" name="Proporcionar uma ferramenta a ser utilizada no treinamento de estudantes, sendo está um complemento a palestras do corpo de bombeiros e simulações a serem realizadas no local.…"/>
          <p:cNvSpPr txBox="1"/>
          <p:nvPr/>
        </p:nvSpPr>
        <p:spPr>
          <a:xfrm>
            <a:off x="696912" y="1694216"/>
            <a:ext cx="9286876" cy="41680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199" tIns="52199" rIns="52199" bIns="52199">
            <a:spAutoFit/>
          </a:bodyPr>
          <a:lstStyle/>
          <a:p>
            <a:pPr marL="342900" indent="-342900" algn="just">
              <a:buClr>
                <a:srgbClr val="000000"/>
              </a:buClr>
              <a:buSzPct val="100000"/>
              <a:buFont typeface="Arial"/>
              <a:buChar char="•"/>
              <a:tabLst>
                <a:tab pos="190500" algn="l"/>
                <a:tab pos="635000" algn="l"/>
                <a:tab pos="1092200" algn="l"/>
                <a:tab pos="1536700" algn="l"/>
                <a:tab pos="1993900" algn="l"/>
                <a:tab pos="2438400" algn="l"/>
                <a:tab pos="2882900" algn="l"/>
                <a:tab pos="3340100" algn="l"/>
                <a:tab pos="3784600" algn="l"/>
                <a:tab pos="4229100" algn="l"/>
                <a:tab pos="4686300" algn="l"/>
                <a:tab pos="5130800" algn="l"/>
                <a:tab pos="5588000" algn="l"/>
                <a:tab pos="6032500" algn="l"/>
                <a:tab pos="6477000" algn="l"/>
                <a:tab pos="6934200" algn="l"/>
                <a:tab pos="7378700" algn="l"/>
                <a:tab pos="7823200" algn="l"/>
                <a:tab pos="8280400" algn="l"/>
                <a:tab pos="8724900" algn="l"/>
                <a:tab pos="9182100" algn="l"/>
              </a:tabLst>
              <a:defRPr sz="2400">
                <a:latin typeface="Arial"/>
                <a:ea typeface="Arial"/>
                <a:cs typeface="Arial"/>
                <a:sym typeface="Arial"/>
              </a:defRPr>
            </a:pPr>
            <a:r>
              <a:rPr lang="pt-BR" sz="2400" dirty="0">
                <a:sym typeface="Arial"/>
              </a:rPr>
              <a:t>Desenvolver uma API que centralize as regras de negócios e regras de acesso à banco de dados, visando a disponibilização descentralizada da aplicação; </a:t>
            </a:r>
          </a:p>
          <a:p>
            <a:pPr marL="342900" indent="-342900" algn="just">
              <a:buClr>
                <a:srgbClr val="000000"/>
              </a:buClr>
              <a:buSzPct val="100000"/>
              <a:buFont typeface="Arial"/>
              <a:buChar char="•"/>
              <a:tabLst>
                <a:tab pos="190500" algn="l"/>
                <a:tab pos="635000" algn="l"/>
                <a:tab pos="1092200" algn="l"/>
                <a:tab pos="1536700" algn="l"/>
                <a:tab pos="1993900" algn="l"/>
                <a:tab pos="2438400" algn="l"/>
                <a:tab pos="2882900" algn="l"/>
                <a:tab pos="3340100" algn="l"/>
                <a:tab pos="3784600" algn="l"/>
                <a:tab pos="4229100" algn="l"/>
                <a:tab pos="4686300" algn="l"/>
                <a:tab pos="5130800" algn="l"/>
                <a:tab pos="5588000" algn="l"/>
                <a:tab pos="6032500" algn="l"/>
                <a:tab pos="6477000" algn="l"/>
                <a:tab pos="6934200" algn="l"/>
                <a:tab pos="7378700" algn="l"/>
                <a:tab pos="7823200" algn="l"/>
                <a:tab pos="8280400" algn="l"/>
                <a:tab pos="8724900" algn="l"/>
                <a:tab pos="9182100" algn="l"/>
              </a:tabLst>
              <a:defRPr sz="2400">
                <a:latin typeface="Arial"/>
                <a:ea typeface="Arial"/>
                <a:cs typeface="Arial"/>
                <a:sym typeface="Arial"/>
              </a:defRPr>
            </a:pPr>
            <a:endParaRPr lang="pt-BR" sz="2400" dirty="0">
              <a:sym typeface="Arial"/>
            </a:endParaRPr>
          </a:p>
          <a:p>
            <a:pPr marL="342900" indent="-342900" algn="just">
              <a:buClr>
                <a:srgbClr val="000000"/>
              </a:buClr>
              <a:buSzPct val="100000"/>
              <a:buFont typeface="Arial"/>
              <a:buChar char="•"/>
              <a:tabLst>
                <a:tab pos="190500" algn="l"/>
                <a:tab pos="635000" algn="l"/>
                <a:tab pos="1092200" algn="l"/>
                <a:tab pos="1536700" algn="l"/>
                <a:tab pos="1993900" algn="l"/>
                <a:tab pos="2438400" algn="l"/>
                <a:tab pos="2882900" algn="l"/>
                <a:tab pos="3340100" algn="l"/>
                <a:tab pos="3784600" algn="l"/>
                <a:tab pos="4229100" algn="l"/>
                <a:tab pos="4686300" algn="l"/>
                <a:tab pos="5130800" algn="l"/>
                <a:tab pos="5588000" algn="l"/>
                <a:tab pos="6032500" algn="l"/>
                <a:tab pos="6477000" algn="l"/>
                <a:tab pos="6934200" algn="l"/>
                <a:tab pos="7378700" algn="l"/>
                <a:tab pos="7823200" algn="l"/>
                <a:tab pos="8280400" algn="l"/>
                <a:tab pos="8724900" algn="l"/>
                <a:tab pos="9182100" algn="l"/>
              </a:tabLst>
              <a:defRPr sz="2400">
                <a:latin typeface="Arial"/>
                <a:ea typeface="Arial"/>
                <a:cs typeface="Arial"/>
                <a:sym typeface="Arial"/>
              </a:defRPr>
            </a:pPr>
            <a:r>
              <a:rPr lang="pt-BR" sz="2400" dirty="0">
                <a:sym typeface="Arial"/>
              </a:rPr>
              <a:t>Implementar um </a:t>
            </a:r>
            <a:r>
              <a:rPr lang="pt-BR" sz="2400" dirty="0" err="1">
                <a:sym typeface="Arial"/>
              </a:rPr>
              <a:t>frontend</a:t>
            </a:r>
            <a:r>
              <a:rPr lang="pt-BR" sz="2400" dirty="0">
                <a:sym typeface="Arial"/>
              </a:rPr>
              <a:t> híbrido para servir de interface gráfica para o usuário, tanto via WEB, quanto via Smartphone; </a:t>
            </a:r>
          </a:p>
          <a:p>
            <a:pPr marL="342900" indent="-342900" algn="just">
              <a:buClr>
                <a:srgbClr val="000000"/>
              </a:buClr>
              <a:buSzPct val="100000"/>
              <a:buFont typeface="Arial"/>
              <a:buChar char="•"/>
              <a:tabLst>
                <a:tab pos="190500" algn="l"/>
                <a:tab pos="635000" algn="l"/>
                <a:tab pos="1092200" algn="l"/>
                <a:tab pos="1536700" algn="l"/>
                <a:tab pos="1993900" algn="l"/>
                <a:tab pos="2438400" algn="l"/>
                <a:tab pos="2882900" algn="l"/>
                <a:tab pos="3340100" algn="l"/>
                <a:tab pos="3784600" algn="l"/>
                <a:tab pos="4229100" algn="l"/>
                <a:tab pos="4686300" algn="l"/>
                <a:tab pos="5130800" algn="l"/>
                <a:tab pos="5588000" algn="l"/>
                <a:tab pos="6032500" algn="l"/>
                <a:tab pos="6477000" algn="l"/>
                <a:tab pos="6934200" algn="l"/>
                <a:tab pos="7378700" algn="l"/>
                <a:tab pos="7823200" algn="l"/>
                <a:tab pos="8280400" algn="l"/>
                <a:tab pos="8724900" algn="l"/>
                <a:tab pos="9182100" algn="l"/>
              </a:tabLst>
              <a:defRPr sz="2400">
                <a:latin typeface="Arial"/>
                <a:ea typeface="Arial"/>
                <a:cs typeface="Arial"/>
                <a:sym typeface="Arial"/>
              </a:defRPr>
            </a:pPr>
            <a:endParaRPr lang="pt-BR" sz="2400" dirty="0">
              <a:sym typeface="Arial"/>
            </a:endParaRPr>
          </a:p>
          <a:p>
            <a:pPr marL="342900" indent="-342900" algn="just">
              <a:buClr>
                <a:srgbClr val="000000"/>
              </a:buClr>
              <a:buSzPct val="100000"/>
              <a:buFont typeface="Arial"/>
              <a:buChar char="•"/>
              <a:tabLst>
                <a:tab pos="190500" algn="l"/>
                <a:tab pos="635000" algn="l"/>
                <a:tab pos="1092200" algn="l"/>
                <a:tab pos="1536700" algn="l"/>
                <a:tab pos="1993900" algn="l"/>
                <a:tab pos="2438400" algn="l"/>
                <a:tab pos="2882900" algn="l"/>
                <a:tab pos="3340100" algn="l"/>
                <a:tab pos="3784600" algn="l"/>
                <a:tab pos="4229100" algn="l"/>
                <a:tab pos="4686300" algn="l"/>
                <a:tab pos="5130800" algn="l"/>
                <a:tab pos="5588000" algn="l"/>
                <a:tab pos="6032500" algn="l"/>
                <a:tab pos="6477000" algn="l"/>
                <a:tab pos="6934200" algn="l"/>
                <a:tab pos="7378700" algn="l"/>
                <a:tab pos="7823200" algn="l"/>
                <a:tab pos="8280400" algn="l"/>
                <a:tab pos="8724900" algn="l"/>
                <a:tab pos="9182100" algn="l"/>
              </a:tabLst>
              <a:defRPr sz="2400">
                <a:latin typeface="Arial"/>
                <a:ea typeface="Arial"/>
                <a:cs typeface="Arial"/>
                <a:sym typeface="Arial"/>
              </a:defRPr>
            </a:pPr>
            <a:r>
              <a:rPr lang="pt-BR" sz="2400" dirty="0">
                <a:sym typeface="Arial"/>
              </a:rPr>
              <a:t>Proporcionar aos usuários a capacidade de criar conteúdo personalizáveis referente a RPG, como modelo de ficha, mapas, clãs, capítulos, missões, </a:t>
            </a:r>
            <a:r>
              <a:rPr lang="pt-BR" sz="2400" dirty="0" err="1">
                <a:sym typeface="Arial"/>
              </a:rPr>
              <a:t>NPCs</a:t>
            </a:r>
            <a:r>
              <a:rPr lang="pt-BR" sz="2400" dirty="0">
                <a:sym typeface="Arial"/>
              </a:rPr>
              <a:t>, e </a:t>
            </a:r>
            <a:r>
              <a:rPr lang="pt-BR" sz="2400" dirty="0" err="1">
                <a:sym typeface="Arial"/>
              </a:rPr>
              <a:t>RPGs</a:t>
            </a:r>
            <a:r>
              <a:rPr lang="pt-BR" sz="2400" dirty="0">
                <a:sym typeface="Arial"/>
              </a:rPr>
              <a:t> com regras;</a:t>
            </a:r>
          </a:p>
          <a:p>
            <a:pPr marL="342900" indent="-342900" algn="just">
              <a:buClr>
                <a:srgbClr val="000000"/>
              </a:buClr>
              <a:buSzPct val="100000"/>
              <a:buFont typeface="Arial"/>
              <a:buChar char="•"/>
              <a:tabLst>
                <a:tab pos="190500" algn="l"/>
                <a:tab pos="635000" algn="l"/>
                <a:tab pos="1092200" algn="l"/>
                <a:tab pos="1536700" algn="l"/>
                <a:tab pos="1993900" algn="l"/>
                <a:tab pos="2438400" algn="l"/>
                <a:tab pos="2882900" algn="l"/>
                <a:tab pos="3340100" algn="l"/>
                <a:tab pos="3784600" algn="l"/>
                <a:tab pos="4229100" algn="l"/>
                <a:tab pos="4686300" algn="l"/>
                <a:tab pos="5130800" algn="l"/>
                <a:tab pos="5588000" algn="l"/>
                <a:tab pos="6032500" algn="l"/>
                <a:tab pos="6477000" algn="l"/>
                <a:tab pos="6934200" algn="l"/>
                <a:tab pos="7378700" algn="l"/>
                <a:tab pos="7823200" algn="l"/>
                <a:tab pos="8280400" algn="l"/>
                <a:tab pos="8724900" algn="l"/>
                <a:tab pos="9182100" algn="l"/>
              </a:tabLst>
              <a:defRPr sz="2400">
                <a:latin typeface="Arial"/>
                <a:ea typeface="Arial"/>
                <a:cs typeface="Arial"/>
                <a:sym typeface="Arial"/>
              </a:defRPr>
            </a:pPr>
            <a:endParaRPr lang="pt-BR" sz="2400" dirty="0">
              <a:sym typeface="Arial"/>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roporcionar uma ferramenta a ser utilizada no treinamento de estudantes, sendo está um complemento a palestras do corpo de bombeiros e simulações a serem realizadas no local.…"/>
          <p:cNvSpPr txBox="1"/>
          <p:nvPr/>
        </p:nvSpPr>
        <p:spPr>
          <a:xfrm>
            <a:off x="696912" y="1694216"/>
            <a:ext cx="9286876" cy="41680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199" tIns="52199" rIns="52199" bIns="52199">
            <a:spAutoFit/>
          </a:bodyPr>
          <a:lstStyle/>
          <a:p>
            <a:pPr marL="342900" indent="-342900" algn="just">
              <a:buClr>
                <a:srgbClr val="000000"/>
              </a:buClr>
              <a:buSzPct val="100000"/>
              <a:buFont typeface="Arial"/>
              <a:buChar char="•"/>
              <a:tabLst>
                <a:tab pos="190500" algn="l"/>
                <a:tab pos="635000" algn="l"/>
                <a:tab pos="1092200" algn="l"/>
                <a:tab pos="1536700" algn="l"/>
                <a:tab pos="1993900" algn="l"/>
                <a:tab pos="2438400" algn="l"/>
                <a:tab pos="2882900" algn="l"/>
                <a:tab pos="3340100" algn="l"/>
                <a:tab pos="3784600" algn="l"/>
                <a:tab pos="4229100" algn="l"/>
                <a:tab pos="4686300" algn="l"/>
                <a:tab pos="5130800" algn="l"/>
                <a:tab pos="5588000" algn="l"/>
                <a:tab pos="6032500" algn="l"/>
                <a:tab pos="6477000" algn="l"/>
                <a:tab pos="6934200" algn="l"/>
                <a:tab pos="7378700" algn="l"/>
                <a:tab pos="7823200" algn="l"/>
                <a:tab pos="8280400" algn="l"/>
                <a:tab pos="8724900" algn="l"/>
                <a:tab pos="9182100" algn="l"/>
              </a:tabLst>
              <a:defRPr sz="2400">
                <a:latin typeface="Arial"/>
                <a:ea typeface="Arial"/>
                <a:cs typeface="Arial"/>
                <a:sym typeface="Arial"/>
              </a:defRPr>
            </a:pPr>
            <a:r>
              <a:rPr lang="pt-BR" sz="2400" dirty="0">
                <a:sym typeface="Arial"/>
              </a:rPr>
              <a:t>Permitir aos usuários a possibilidade de atualizar, e fazer gestão de seus conteúdos. </a:t>
            </a:r>
          </a:p>
          <a:p>
            <a:pPr marL="342900" indent="-342900" algn="just">
              <a:buClr>
                <a:srgbClr val="000000"/>
              </a:buClr>
              <a:buSzPct val="100000"/>
              <a:buFont typeface="Arial"/>
              <a:buChar char="•"/>
              <a:tabLst>
                <a:tab pos="190500" algn="l"/>
                <a:tab pos="635000" algn="l"/>
                <a:tab pos="1092200" algn="l"/>
                <a:tab pos="1536700" algn="l"/>
                <a:tab pos="1993900" algn="l"/>
                <a:tab pos="2438400" algn="l"/>
                <a:tab pos="2882900" algn="l"/>
                <a:tab pos="3340100" algn="l"/>
                <a:tab pos="3784600" algn="l"/>
                <a:tab pos="4229100" algn="l"/>
                <a:tab pos="4686300" algn="l"/>
                <a:tab pos="5130800" algn="l"/>
                <a:tab pos="5588000" algn="l"/>
                <a:tab pos="6032500" algn="l"/>
                <a:tab pos="6477000" algn="l"/>
                <a:tab pos="6934200" algn="l"/>
                <a:tab pos="7378700" algn="l"/>
                <a:tab pos="7823200" algn="l"/>
                <a:tab pos="8280400" algn="l"/>
                <a:tab pos="8724900" algn="l"/>
                <a:tab pos="9182100" algn="l"/>
              </a:tabLst>
              <a:defRPr sz="2400">
                <a:latin typeface="Arial"/>
                <a:ea typeface="Arial"/>
                <a:cs typeface="Arial"/>
                <a:sym typeface="Arial"/>
              </a:defRPr>
            </a:pPr>
            <a:endParaRPr lang="pt-BR" sz="2400" dirty="0">
              <a:sym typeface="Arial"/>
            </a:endParaRPr>
          </a:p>
          <a:p>
            <a:pPr marL="342900" indent="-342900" algn="just">
              <a:buClr>
                <a:srgbClr val="000000"/>
              </a:buClr>
              <a:buSzPct val="100000"/>
              <a:buFont typeface="Arial"/>
              <a:buChar char="•"/>
              <a:tabLst>
                <a:tab pos="190500" algn="l"/>
                <a:tab pos="635000" algn="l"/>
                <a:tab pos="1092200" algn="l"/>
                <a:tab pos="1536700" algn="l"/>
                <a:tab pos="1993900" algn="l"/>
                <a:tab pos="2438400" algn="l"/>
                <a:tab pos="2882900" algn="l"/>
                <a:tab pos="3340100" algn="l"/>
                <a:tab pos="3784600" algn="l"/>
                <a:tab pos="4229100" algn="l"/>
                <a:tab pos="4686300" algn="l"/>
                <a:tab pos="5130800" algn="l"/>
                <a:tab pos="5588000" algn="l"/>
                <a:tab pos="6032500" algn="l"/>
                <a:tab pos="6477000" algn="l"/>
                <a:tab pos="6934200" algn="l"/>
                <a:tab pos="7378700" algn="l"/>
                <a:tab pos="7823200" algn="l"/>
                <a:tab pos="8280400" algn="l"/>
                <a:tab pos="8724900" algn="l"/>
                <a:tab pos="9182100" algn="l"/>
              </a:tabLst>
              <a:defRPr sz="2400">
                <a:latin typeface="Arial"/>
                <a:ea typeface="Arial"/>
                <a:cs typeface="Arial"/>
                <a:sym typeface="Arial"/>
              </a:defRPr>
            </a:pPr>
            <a:r>
              <a:rPr lang="pt-BR" sz="2400" dirty="0">
                <a:sym typeface="Arial"/>
              </a:rPr>
              <a:t>Interação entre os usuários através de uma mesa virtual de RPG </a:t>
            </a:r>
          </a:p>
          <a:p>
            <a:pPr marL="342900" indent="-342900" algn="just">
              <a:buClr>
                <a:srgbClr val="000000"/>
              </a:buClr>
              <a:buSzPct val="100000"/>
              <a:buFont typeface="Arial"/>
              <a:buChar char="•"/>
              <a:tabLst>
                <a:tab pos="190500" algn="l"/>
                <a:tab pos="635000" algn="l"/>
                <a:tab pos="1092200" algn="l"/>
                <a:tab pos="1536700" algn="l"/>
                <a:tab pos="1993900" algn="l"/>
                <a:tab pos="2438400" algn="l"/>
                <a:tab pos="2882900" algn="l"/>
                <a:tab pos="3340100" algn="l"/>
                <a:tab pos="3784600" algn="l"/>
                <a:tab pos="4229100" algn="l"/>
                <a:tab pos="4686300" algn="l"/>
                <a:tab pos="5130800" algn="l"/>
                <a:tab pos="5588000" algn="l"/>
                <a:tab pos="6032500" algn="l"/>
                <a:tab pos="6477000" algn="l"/>
                <a:tab pos="6934200" algn="l"/>
                <a:tab pos="7378700" algn="l"/>
                <a:tab pos="7823200" algn="l"/>
                <a:tab pos="8280400" algn="l"/>
                <a:tab pos="8724900" algn="l"/>
                <a:tab pos="9182100" algn="l"/>
              </a:tabLst>
              <a:defRPr sz="2400">
                <a:latin typeface="Arial"/>
                <a:ea typeface="Arial"/>
                <a:cs typeface="Arial"/>
                <a:sym typeface="Arial"/>
              </a:defRPr>
            </a:pPr>
            <a:endParaRPr lang="pt-BR" sz="2400" dirty="0">
              <a:sym typeface="Arial"/>
            </a:endParaRPr>
          </a:p>
          <a:p>
            <a:pPr marL="342900" indent="-342900" algn="just">
              <a:buClr>
                <a:srgbClr val="000000"/>
              </a:buClr>
              <a:buSzPct val="100000"/>
              <a:buFont typeface="Arial"/>
              <a:buChar char="•"/>
              <a:tabLst>
                <a:tab pos="190500" algn="l"/>
                <a:tab pos="635000" algn="l"/>
                <a:tab pos="1092200" algn="l"/>
                <a:tab pos="1536700" algn="l"/>
                <a:tab pos="1993900" algn="l"/>
                <a:tab pos="2438400" algn="l"/>
                <a:tab pos="2882900" algn="l"/>
                <a:tab pos="3340100" algn="l"/>
                <a:tab pos="3784600" algn="l"/>
                <a:tab pos="4229100" algn="l"/>
                <a:tab pos="4686300" algn="l"/>
                <a:tab pos="5130800" algn="l"/>
                <a:tab pos="5588000" algn="l"/>
                <a:tab pos="6032500" algn="l"/>
                <a:tab pos="6477000" algn="l"/>
                <a:tab pos="6934200" algn="l"/>
                <a:tab pos="7378700" algn="l"/>
                <a:tab pos="7823200" algn="l"/>
                <a:tab pos="8280400" algn="l"/>
                <a:tab pos="8724900" algn="l"/>
                <a:tab pos="9182100" algn="l"/>
              </a:tabLst>
              <a:defRPr sz="2400">
                <a:latin typeface="Arial"/>
                <a:ea typeface="Arial"/>
                <a:cs typeface="Arial"/>
                <a:sym typeface="Arial"/>
              </a:defRPr>
            </a:pPr>
            <a:r>
              <a:rPr lang="pt-BR" sz="2400" dirty="0">
                <a:sym typeface="Arial"/>
              </a:rPr>
              <a:t>Proporcionar ao mestre de uma mesa, a facilidade de realizar a gestão, acréscimo e remoção de conteúdo, bem como a gestão de seus jogadores e suas respectivas fichas. </a:t>
            </a:r>
          </a:p>
          <a:p>
            <a:pPr marL="342900" indent="-342900" algn="just">
              <a:buClr>
                <a:srgbClr val="000000"/>
              </a:buClr>
              <a:buSzPct val="100000"/>
              <a:buFont typeface="Arial"/>
              <a:buChar char="•"/>
              <a:tabLst>
                <a:tab pos="190500" algn="l"/>
                <a:tab pos="635000" algn="l"/>
                <a:tab pos="1092200" algn="l"/>
                <a:tab pos="1536700" algn="l"/>
                <a:tab pos="1993900" algn="l"/>
                <a:tab pos="2438400" algn="l"/>
                <a:tab pos="2882900" algn="l"/>
                <a:tab pos="3340100" algn="l"/>
                <a:tab pos="3784600" algn="l"/>
                <a:tab pos="4229100" algn="l"/>
                <a:tab pos="4686300" algn="l"/>
                <a:tab pos="5130800" algn="l"/>
                <a:tab pos="5588000" algn="l"/>
                <a:tab pos="6032500" algn="l"/>
                <a:tab pos="6477000" algn="l"/>
                <a:tab pos="6934200" algn="l"/>
                <a:tab pos="7378700" algn="l"/>
                <a:tab pos="7823200" algn="l"/>
                <a:tab pos="8280400" algn="l"/>
                <a:tab pos="8724900" algn="l"/>
                <a:tab pos="9182100" algn="l"/>
              </a:tabLst>
              <a:defRPr sz="2400">
                <a:latin typeface="Arial"/>
                <a:ea typeface="Arial"/>
                <a:cs typeface="Arial"/>
                <a:sym typeface="Arial"/>
              </a:defRPr>
            </a:pPr>
            <a:r>
              <a:rPr lang="pt-BR" sz="2400" dirty="0">
                <a:sym typeface="Arial"/>
              </a:rPr>
              <a:t>Atualizar em tempo real as fichas dos usuários do sistema. </a:t>
            </a:r>
          </a:p>
          <a:p>
            <a:pPr marL="342900" indent="-342900" algn="just">
              <a:buClr>
                <a:srgbClr val="000000"/>
              </a:buClr>
              <a:buSzPct val="100000"/>
              <a:buFont typeface="Arial"/>
              <a:buChar char="•"/>
              <a:tabLst>
                <a:tab pos="190500" algn="l"/>
                <a:tab pos="635000" algn="l"/>
                <a:tab pos="1092200" algn="l"/>
                <a:tab pos="1536700" algn="l"/>
                <a:tab pos="1993900" algn="l"/>
                <a:tab pos="2438400" algn="l"/>
                <a:tab pos="2882900" algn="l"/>
                <a:tab pos="3340100" algn="l"/>
                <a:tab pos="3784600" algn="l"/>
                <a:tab pos="4229100" algn="l"/>
                <a:tab pos="4686300" algn="l"/>
                <a:tab pos="5130800" algn="l"/>
                <a:tab pos="5588000" algn="l"/>
                <a:tab pos="6032500" algn="l"/>
                <a:tab pos="6477000" algn="l"/>
                <a:tab pos="6934200" algn="l"/>
                <a:tab pos="7378700" algn="l"/>
                <a:tab pos="7823200" algn="l"/>
                <a:tab pos="8280400" algn="l"/>
                <a:tab pos="8724900" algn="l"/>
                <a:tab pos="9182100" algn="l"/>
              </a:tabLst>
              <a:defRPr sz="2400">
                <a:latin typeface="Arial"/>
                <a:ea typeface="Arial"/>
                <a:cs typeface="Arial"/>
                <a:sym typeface="Arial"/>
              </a:defRPr>
            </a:pPr>
            <a:endParaRPr lang="pt-BR" sz="2400" dirty="0">
              <a:sym typeface="Arial"/>
            </a:endParaRPr>
          </a:p>
          <a:p>
            <a:pPr marL="342900" indent="-342900" algn="just">
              <a:buClr>
                <a:srgbClr val="000000"/>
              </a:buClr>
              <a:buSzPct val="100000"/>
              <a:buFont typeface="Arial"/>
              <a:buChar char="•"/>
              <a:tabLst>
                <a:tab pos="190500" algn="l"/>
                <a:tab pos="635000" algn="l"/>
                <a:tab pos="1092200" algn="l"/>
                <a:tab pos="1536700" algn="l"/>
                <a:tab pos="1993900" algn="l"/>
                <a:tab pos="2438400" algn="l"/>
                <a:tab pos="2882900" algn="l"/>
                <a:tab pos="3340100" algn="l"/>
                <a:tab pos="3784600" algn="l"/>
                <a:tab pos="4229100" algn="l"/>
                <a:tab pos="4686300" algn="l"/>
                <a:tab pos="5130800" algn="l"/>
                <a:tab pos="5588000" algn="l"/>
                <a:tab pos="6032500" algn="l"/>
                <a:tab pos="6477000" algn="l"/>
                <a:tab pos="6934200" algn="l"/>
                <a:tab pos="7378700" algn="l"/>
                <a:tab pos="7823200" algn="l"/>
                <a:tab pos="8280400" algn="l"/>
                <a:tab pos="8724900" algn="l"/>
                <a:tab pos="9182100" algn="l"/>
              </a:tabLst>
              <a:defRPr sz="2400">
                <a:latin typeface="Arial"/>
                <a:ea typeface="Arial"/>
                <a:cs typeface="Arial"/>
                <a:sym typeface="Arial"/>
              </a:defRPr>
            </a:pPr>
            <a:r>
              <a:rPr lang="pt-BR" sz="2400" dirty="0">
                <a:sym typeface="Arial"/>
              </a:rPr>
              <a:t>Possibilidade de compartilhar e conhecer novos conteúdos.</a:t>
            </a:r>
            <a:endParaRPr lang="pt-BR" dirty="0"/>
          </a:p>
        </p:txBody>
      </p:sp>
      <p:sp>
        <p:nvSpPr>
          <p:cNvPr id="5"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dirty="0" err="1"/>
              <a:t>Objetivos</a:t>
            </a:r>
            <a:r>
              <a:rPr dirty="0"/>
              <a:t> </a:t>
            </a:r>
            <a:r>
              <a:rPr lang="pt-BR" dirty="0" err="1"/>
              <a:t>E</a:t>
            </a:r>
            <a:r>
              <a:rPr dirty="0" err="1"/>
              <a:t>specíficos</a:t>
            </a:r>
            <a:endParaRPr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6954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Jogos</a:t>
            </a:r>
            <a:endParaRPr dirty="0"/>
          </a:p>
        </p:txBody>
      </p:sp>
      <p:sp>
        <p:nvSpPr>
          <p:cNvPr id="56" name="São jogos utilizados em situações reais. Isso torna o jogador agente ativo das ações a serem tomadas, da mesma forma como deverá fazer nas situações reais."/>
          <p:cNvSpPr txBox="1"/>
          <p:nvPr/>
        </p:nvSpPr>
        <p:spPr>
          <a:xfrm>
            <a:off x="357321" y="2571750"/>
            <a:ext cx="5291918" cy="304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Jogos também contribuem para a formação do indivíduo na sociedade desde a sua infância, a necessidade de resolver conflitos e desafios ajudam a fortalecer a autoestima da criança, além de ensinar as mesmas a ganhar ou a perder (Brasil Escola, 2021).</a:t>
            </a:r>
            <a:endParaRPr dirty="0">
              <a:latin typeface="Times"/>
              <a:ea typeface="Times"/>
              <a:cs typeface="Times"/>
              <a:sym typeface="Times"/>
            </a:endParaRP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Fundamentação Teórica</a:t>
            </a:r>
            <a:endParaRPr dirty="0"/>
          </a:p>
        </p:txBody>
      </p:sp>
      <p:pic>
        <p:nvPicPr>
          <p:cNvPr id="2" name="Imagem 1">
            <a:extLst>
              <a:ext uri="{FF2B5EF4-FFF2-40B4-BE49-F238E27FC236}">
                <a16:creationId xmlns:a16="http://schemas.microsoft.com/office/drawing/2014/main" id="{A9814E82-086F-4D13-A003-23B20A4C0C23}"/>
              </a:ext>
            </a:extLst>
          </p:cNvPr>
          <p:cNvPicPr>
            <a:picLocks noChangeAspect="1"/>
          </p:cNvPicPr>
          <p:nvPr/>
        </p:nvPicPr>
        <p:blipFill>
          <a:blip r:embed="rId2"/>
          <a:stretch>
            <a:fillRect/>
          </a:stretch>
        </p:blipFill>
        <p:spPr>
          <a:xfrm>
            <a:off x="5787025" y="2155059"/>
            <a:ext cx="4606338" cy="3246381"/>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erious games"/>
          <p:cNvSpPr txBox="1"/>
          <p:nvPr/>
        </p:nvSpPr>
        <p:spPr>
          <a:xfrm>
            <a:off x="287337" y="1695450"/>
            <a:ext cx="8640763" cy="52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lgn="just">
              <a:spcBef>
                <a:spcPts val="1400"/>
              </a:spcBef>
              <a:tabLst>
                <a:tab pos="203200" algn="l"/>
                <a:tab pos="647700" algn="l"/>
                <a:tab pos="1092200" algn="l"/>
                <a:tab pos="1549400" algn="l"/>
                <a:tab pos="1993900" algn="l"/>
                <a:tab pos="2438400" algn="l"/>
                <a:tab pos="2895600" algn="l"/>
                <a:tab pos="3340100" algn="l"/>
                <a:tab pos="3784600" algn="l"/>
                <a:tab pos="4241800" algn="l"/>
                <a:tab pos="4686300" algn="l"/>
                <a:tab pos="5143500" algn="l"/>
                <a:tab pos="5588000" algn="l"/>
                <a:tab pos="6032500" algn="l"/>
                <a:tab pos="6489700" algn="l"/>
                <a:tab pos="6934200" algn="l"/>
                <a:tab pos="7378700" algn="l"/>
                <a:tab pos="7835900" algn="l"/>
                <a:tab pos="8280400" algn="l"/>
                <a:tab pos="8737600" algn="l"/>
                <a:tab pos="9182100" algn="l"/>
              </a:tabLst>
              <a:defRPr sz="2800" b="1">
                <a:latin typeface="Arial"/>
                <a:ea typeface="Arial"/>
                <a:cs typeface="Arial"/>
                <a:sym typeface="Arial"/>
              </a:defRPr>
            </a:lvl1pPr>
          </a:lstStyle>
          <a:p>
            <a:r>
              <a:rPr lang="pt-BR" dirty="0"/>
              <a:t>Classificações e tipos de jogos</a:t>
            </a:r>
            <a:endParaRPr dirty="0"/>
          </a:p>
        </p:txBody>
      </p:sp>
      <p:sp>
        <p:nvSpPr>
          <p:cNvPr id="56" name="São jogos utilizados em situações reais. Isso torna o jogador agente ativo das ações a serem tomadas, da mesma forma como deverá fazer nas situações reais."/>
          <p:cNvSpPr txBox="1"/>
          <p:nvPr/>
        </p:nvSpPr>
        <p:spPr>
          <a:xfrm>
            <a:off x="357321" y="2571750"/>
            <a:ext cx="4866032" cy="39395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defTabSz="457200">
              <a:lnSpc>
                <a:spcPts val="4600"/>
              </a:lnSpc>
              <a:spcBef>
                <a:spcPts val="1200"/>
              </a:spcBef>
              <a:defRPr sz="2400">
                <a:latin typeface="Arial"/>
                <a:ea typeface="Arial"/>
                <a:cs typeface="Arial"/>
                <a:sym typeface="Arial"/>
              </a:defRPr>
            </a:lvl1pPr>
          </a:lstStyle>
          <a:p>
            <a:pPr algn="just">
              <a:lnSpc>
                <a:spcPct val="100000"/>
              </a:lnSpc>
            </a:pPr>
            <a:r>
              <a:rPr lang="pt-BR" dirty="0"/>
              <a:t>	Existem diversos tipos de jogos, os populares e de cunho mais funcional como</a:t>
            </a:r>
          </a:p>
          <a:p>
            <a:pPr algn="just">
              <a:lnSpc>
                <a:spcPct val="100000"/>
              </a:lnSpc>
            </a:pPr>
            <a:r>
              <a:rPr lang="pt-BR" dirty="0"/>
              <a:t>futebol, pega-pega e basquete. Os de tabuleiro e carta como xadrez, poker e o RPG que traz um desafio mais intelectual, pois exige maior esforço de compreensão da situação. (Educa Mais Brasil, 2021).</a:t>
            </a:r>
            <a:endParaRPr dirty="0">
              <a:latin typeface="Times"/>
              <a:ea typeface="Times"/>
              <a:cs typeface="Times"/>
              <a:sym typeface="Times"/>
            </a:endParaRPr>
          </a:p>
        </p:txBody>
      </p:sp>
      <p:sp>
        <p:nvSpPr>
          <p:cNvPr id="6" name="Objetivos específicos"/>
          <p:cNvSpPr txBox="1"/>
          <p:nvPr/>
        </p:nvSpPr>
        <p:spPr>
          <a:xfrm>
            <a:off x="287337" y="503237"/>
            <a:ext cx="9163051" cy="833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6799" tIns="46799" rIns="46799" bIns="46799">
            <a:spAutoFit/>
          </a:bodyPr>
          <a:lstStyle>
            <a:lvl1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 pos="8978900" algn="l"/>
              </a:tabLst>
              <a:defRPr sz="4800" b="1">
                <a:latin typeface="Arial"/>
                <a:ea typeface="Arial"/>
                <a:cs typeface="Arial"/>
                <a:sym typeface="Arial"/>
              </a:defRPr>
            </a:lvl1pPr>
          </a:lstStyle>
          <a:p>
            <a:r>
              <a:rPr lang="pt-BR" dirty="0"/>
              <a:t>Fundamentação Teórica</a:t>
            </a:r>
            <a:endParaRPr dirty="0"/>
          </a:p>
        </p:txBody>
      </p:sp>
      <p:pic>
        <p:nvPicPr>
          <p:cNvPr id="2" name="Imagem 1">
            <a:extLst>
              <a:ext uri="{FF2B5EF4-FFF2-40B4-BE49-F238E27FC236}">
                <a16:creationId xmlns:a16="http://schemas.microsoft.com/office/drawing/2014/main" id="{53915575-B45D-40F7-96F1-88FD250BB2CE}"/>
              </a:ext>
            </a:extLst>
          </p:cNvPr>
          <p:cNvPicPr>
            <a:picLocks noChangeAspect="1"/>
          </p:cNvPicPr>
          <p:nvPr/>
        </p:nvPicPr>
        <p:blipFill>
          <a:blip r:embed="rId2"/>
          <a:stretch>
            <a:fillRect/>
          </a:stretch>
        </p:blipFill>
        <p:spPr>
          <a:xfrm>
            <a:off x="5340350" y="2349300"/>
            <a:ext cx="5277587" cy="2857899"/>
          </a:xfrm>
          <a:prstGeom prst="rect">
            <a:avLst/>
          </a:prstGeom>
        </p:spPr>
      </p:pic>
    </p:spTree>
  </p:cSld>
  <p:clrMapOvr>
    <a:masterClrMapping/>
  </p:clrMapOvr>
  <p:transition spd="med"/>
</p:sld>
</file>

<file path=ppt/theme/theme1.xml><?xml version="1.0" encoding="utf-8"?>
<a:theme xmlns:a="http://schemas.openxmlformats.org/drawingml/2006/main" name="Tema do Office">
  <a:themeElements>
    <a:clrScheme name="Tema do Office">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Tema do Office">
      <a:majorFont>
        <a:latin typeface="Times New Roman"/>
        <a:ea typeface="Times New Roman"/>
        <a:cs typeface="Times New Roman"/>
      </a:majorFont>
      <a:minorFont>
        <a:latin typeface="Helvetica"/>
        <a:ea typeface="Helvetica"/>
        <a:cs typeface="Helvetica"/>
      </a:minorFont>
    </a:fontScheme>
    <a:fmtScheme name="Tema do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ema do Office">
  <a:themeElements>
    <a:clrScheme name="Tema do Office">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Tema do Office">
      <a:majorFont>
        <a:latin typeface="Times New Roman"/>
        <a:ea typeface="Times New Roman"/>
        <a:cs typeface="Times New Roman"/>
      </a:majorFont>
      <a:minorFont>
        <a:latin typeface="Helvetica"/>
        <a:ea typeface="Helvetica"/>
        <a:cs typeface="Helvetica"/>
      </a:minorFont>
    </a:fontScheme>
    <a:fmtScheme name="Tema do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2283</TotalTime>
  <Words>4568</Words>
  <Application>Microsoft Office PowerPoint</Application>
  <PresentationFormat>Personalizar</PresentationFormat>
  <Paragraphs>302</Paragraphs>
  <Slides>58</Slides>
  <Notes>36</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58</vt:i4>
      </vt:variant>
    </vt:vector>
  </HeadingPairs>
  <TitlesOfParts>
    <vt:vector size="63" baseType="lpstr">
      <vt:lpstr>Arial</vt:lpstr>
      <vt:lpstr>Calibri</vt:lpstr>
      <vt:lpstr>Times</vt:lpstr>
      <vt:lpstr>Times New Roman</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LUIS HENRIQUE DE CASTRO CORREA</cp:lastModifiedBy>
  <cp:revision>139</cp:revision>
  <dcterms:modified xsi:type="dcterms:W3CDTF">2021-06-14T19:58:59Z</dcterms:modified>
</cp:coreProperties>
</file>